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handoutMasterIdLst>
    <p:handoutMasterId r:id="rId23"/>
  </p:handoutMasterIdLst>
  <p:sldIdLst>
    <p:sldId id="268" r:id="rId2"/>
    <p:sldId id="388" r:id="rId3"/>
    <p:sldId id="399" r:id="rId4"/>
    <p:sldId id="386" r:id="rId5"/>
    <p:sldId id="367" r:id="rId6"/>
    <p:sldId id="368" r:id="rId7"/>
    <p:sldId id="383" r:id="rId8"/>
    <p:sldId id="372" r:id="rId9"/>
    <p:sldId id="400" r:id="rId10"/>
    <p:sldId id="374" r:id="rId11"/>
    <p:sldId id="392" r:id="rId12"/>
    <p:sldId id="393" r:id="rId13"/>
    <p:sldId id="394" r:id="rId14"/>
    <p:sldId id="395" r:id="rId15"/>
    <p:sldId id="397" r:id="rId16"/>
    <p:sldId id="398" r:id="rId17"/>
    <p:sldId id="390" r:id="rId18"/>
    <p:sldId id="391" r:id="rId19"/>
    <p:sldId id="396" r:id="rId20"/>
    <p:sldId id="380" r:id="rId21"/>
  </p:sldIdLst>
  <p:sldSz cx="9144000" cy="6858000" type="screen4x3"/>
  <p:notesSz cx="6797675" cy="9874250"/>
  <p:defaultTextStyle>
    <a:defPPr>
      <a:defRPr lang="en-GB"/>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4">
          <p15:clr>
            <a:srgbClr val="A4A3A4"/>
          </p15:clr>
        </p15:guide>
        <p15:guide id="2" pos="2136">
          <p15:clr>
            <a:srgbClr val="A4A3A4"/>
          </p15:clr>
        </p15:guide>
        <p15:guide id="3" orient="horz" pos="3110">
          <p15:clr>
            <a:srgbClr val="A4A3A4"/>
          </p15:clr>
        </p15:guide>
        <p15:guide id="4" pos="214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5C5"/>
    <a:srgbClr val="C7FDD4"/>
    <a:srgbClr val="FFFFCC"/>
    <a:srgbClr val="CC3300"/>
    <a:srgbClr val="B6DF89"/>
    <a:srgbClr val="FFB7B7"/>
    <a:srgbClr val="FFBDBD"/>
    <a:srgbClr val="FFB3B3"/>
    <a:srgbClr val="FFAFAF"/>
    <a:srgbClr val="FFABA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13" autoAdjust="0"/>
    <p:restoredTop sz="85714" autoAdjust="0"/>
  </p:normalViewPr>
  <p:slideViewPr>
    <p:cSldViewPr>
      <p:cViewPr varScale="1">
        <p:scale>
          <a:sx n="73" d="100"/>
          <a:sy n="73" d="100"/>
        </p:scale>
        <p:origin x="948" y="4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78" d="100"/>
          <a:sy n="78" d="100"/>
        </p:scale>
        <p:origin x="-4086" y="-108"/>
      </p:cViewPr>
      <p:guideLst>
        <p:guide orient="horz" pos="3124"/>
        <p:guide pos="2136"/>
        <p:guide orient="horz" pos="3110"/>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2945341" cy="493080"/>
          </a:xfrm>
          <a:prstGeom prst="rect">
            <a:avLst/>
          </a:prstGeom>
        </p:spPr>
        <p:txBody>
          <a:bodyPr vert="horz" wrap="square" lIns="91568" tIns="45784" rIns="91568" bIns="45784" numCol="1" anchor="t" anchorCtr="0" compatLnSpc="1">
            <a:prstTxWarp prst="textNoShape">
              <a:avLst/>
            </a:prstTxWarp>
          </a:bodyPr>
          <a:lstStyle>
            <a:lvl1pPr>
              <a:defRPr sz="1200"/>
            </a:lvl1pPr>
          </a:lstStyle>
          <a:p>
            <a:pPr>
              <a:defRPr/>
            </a:pPr>
            <a:endParaRPr lang="en-US" dirty="0"/>
          </a:p>
        </p:txBody>
      </p:sp>
      <p:sp>
        <p:nvSpPr>
          <p:cNvPr id="3" name="Date Placeholder 2"/>
          <p:cNvSpPr>
            <a:spLocks noGrp="1"/>
          </p:cNvSpPr>
          <p:nvPr>
            <p:ph type="dt" sz="quarter" idx="1"/>
          </p:nvPr>
        </p:nvSpPr>
        <p:spPr>
          <a:xfrm>
            <a:off x="3850745" y="0"/>
            <a:ext cx="2945341" cy="493080"/>
          </a:xfrm>
          <a:prstGeom prst="rect">
            <a:avLst/>
          </a:prstGeom>
        </p:spPr>
        <p:txBody>
          <a:bodyPr vert="horz" wrap="square" lIns="91568" tIns="45784" rIns="91568" bIns="45784" numCol="1" anchor="t" anchorCtr="0" compatLnSpc="1">
            <a:prstTxWarp prst="textNoShape">
              <a:avLst/>
            </a:prstTxWarp>
          </a:bodyPr>
          <a:lstStyle>
            <a:lvl1pPr algn="r">
              <a:defRPr sz="1200"/>
            </a:lvl1pPr>
          </a:lstStyle>
          <a:p>
            <a:pPr>
              <a:defRPr/>
            </a:pPr>
            <a:endParaRPr lang="en-US" dirty="0"/>
          </a:p>
        </p:txBody>
      </p:sp>
      <p:sp>
        <p:nvSpPr>
          <p:cNvPr id="4" name="Footer Placeholder 3"/>
          <p:cNvSpPr>
            <a:spLocks noGrp="1"/>
          </p:cNvSpPr>
          <p:nvPr>
            <p:ph type="ftr" sz="quarter" idx="2"/>
          </p:nvPr>
        </p:nvSpPr>
        <p:spPr>
          <a:xfrm>
            <a:off x="2" y="9379590"/>
            <a:ext cx="2945341" cy="493080"/>
          </a:xfrm>
          <a:prstGeom prst="rect">
            <a:avLst/>
          </a:prstGeom>
        </p:spPr>
        <p:txBody>
          <a:bodyPr vert="horz" wrap="square" lIns="91568" tIns="45784" rIns="91568" bIns="45784" numCol="1" anchor="b" anchorCtr="0" compatLnSpc="1">
            <a:prstTxWarp prst="textNoShape">
              <a:avLst/>
            </a:prstTxWarp>
          </a:bodyPr>
          <a:lstStyle>
            <a:lvl1pPr>
              <a:defRPr sz="1200"/>
            </a:lvl1pPr>
          </a:lstStyle>
          <a:p>
            <a:pPr>
              <a:defRPr/>
            </a:pPr>
            <a:r>
              <a:rPr lang="en-US" dirty="0"/>
              <a:t>Creative Commons 2017, </a:t>
            </a:r>
            <a:br>
              <a:rPr lang="en-US" dirty="0"/>
            </a:br>
            <a:r>
              <a:rPr lang="en-US" dirty="0"/>
              <a:t>Rory Ridley-Duff, Attribution </a:t>
            </a:r>
            <a:r>
              <a:rPr lang="en-US" dirty="0" err="1"/>
              <a:t>ShareAlike</a:t>
            </a:r>
            <a:endParaRPr lang="en-US" dirty="0"/>
          </a:p>
        </p:txBody>
      </p:sp>
      <p:sp>
        <p:nvSpPr>
          <p:cNvPr id="5" name="Slide Number Placeholder 4"/>
          <p:cNvSpPr>
            <a:spLocks noGrp="1"/>
          </p:cNvSpPr>
          <p:nvPr>
            <p:ph type="sldNum" sz="quarter" idx="3"/>
          </p:nvPr>
        </p:nvSpPr>
        <p:spPr>
          <a:xfrm>
            <a:off x="3850745" y="9379590"/>
            <a:ext cx="2945341" cy="493080"/>
          </a:xfrm>
          <a:prstGeom prst="rect">
            <a:avLst/>
          </a:prstGeom>
        </p:spPr>
        <p:txBody>
          <a:bodyPr vert="horz" wrap="square" lIns="91568" tIns="45784" rIns="91568" bIns="45784" numCol="1" anchor="b" anchorCtr="0" compatLnSpc="1">
            <a:prstTxWarp prst="textNoShape">
              <a:avLst/>
            </a:prstTxWarp>
          </a:bodyPr>
          <a:lstStyle>
            <a:lvl1pPr algn="r">
              <a:defRPr sz="1200"/>
            </a:lvl1pPr>
          </a:lstStyle>
          <a:p>
            <a:pPr>
              <a:defRPr/>
            </a:pPr>
            <a:r>
              <a:rPr lang="en-GB" dirty="0"/>
              <a:t> </a:t>
            </a:r>
            <a:r>
              <a:rPr lang="en-GB" sz="1000" dirty="0"/>
              <a:t>https://creativecommons.org/licenses/by-sa/4.0/ </a:t>
            </a:r>
            <a:endParaRPr lang="en-GB" dirty="0"/>
          </a:p>
          <a:p>
            <a:pPr>
              <a:defRPr/>
            </a:pPr>
            <a:r>
              <a:rPr lang="en-GB" dirty="0"/>
              <a:t>Page </a:t>
            </a:r>
            <a:fld id="{4F9D5B79-77AA-4530-834C-70DE96AFAFA6}" type="slidenum">
              <a:rPr lang="en-GB" smtClean="0"/>
              <a:pPr>
                <a:defRPr/>
              </a:pPr>
              <a:t>‹#›</a:t>
            </a:fld>
            <a:endParaRPr lang="en-GB" dirty="0"/>
          </a:p>
        </p:txBody>
      </p:sp>
    </p:spTree>
    <p:extLst>
      <p:ext uri="{BB962C8B-B14F-4D97-AF65-F5344CB8AC3E}">
        <p14:creationId xmlns:p14="http://schemas.microsoft.com/office/powerpoint/2010/main" val="410575574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2" y="0"/>
            <a:ext cx="2945341" cy="493080"/>
          </a:xfrm>
          <a:prstGeom prst="rect">
            <a:avLst/>
          </a:prstGeom>
          <a:noFill/>
          <a:ln w="9525">
            <a:noFill/>
            <a:miter lim="800000"/>
            <a:headEnd/>
            <a:tailEnd/>
          </a:ln>
          <a:effectLst/>
        </p:spPr>
        <p:txBody>
          <a:bodyPr vert="horz" wrap="square" lIns="91568" tIns="45784" rIns="91568" bIns="45784" numCol="1" anchor="t" anchorCtr="0" compatLnSpc="1">
            <a:prstTxWarp prst="textNoShape">
              <a:avLst/>
            </a:prstTxWarp>
          </a:bodyPr>
          <a:lstStyle>
            <a:lvl1pPr>
              <a:defRPr sz="1200"/>
            </a:lvl1pPr>
          </a:lstStyle>
          <a:p>
            <a:pPr>
              <a:defRPr/>
            </a:pPr>
            <a:endParaRPr lang="en-US" dirty="0"/>
          </a:p>
        </p:txBody>
      </p:sp>
      <p:sp>
        <p:nvSpPr>
          <p:cNvPr id="3075" name="Rectangle 3"/>
          <p:cNvSpPr>
            <a:spLocks noGrp="1" noChangeArrowheads="1"/>
          </p:cNvSpPr>
          <p:nvPr>
            <p:ph type="dt" idx="1"/>
          </p:nvPr>
        </p:nvSpPr>
        <p:spPr bwMode="auto">
          <a:xfrm>
            <a:off x="3850745" y="0"/>
            <a:ext cx="2945341" cy="493080"/>
          </a:xfrm>
          <a:prstGeom prst="rect">
            <a:avLst/>
          </a:prstGeom>
          <a:noFill/>
          <a:ln w="9525">
            <a:noFill/>
            <a:miter lim="800000"/>
            <a:headEnd/>
            <a:tailEnd/>
          </a:ln>
          <a:effectLst/>
        </p:spPr>
        <p:txBody>
          <a:bodyPr vert="horz" wrap="square" lIns="91568" tIns="45784" rIns="91568" bIns="45784" numCol="1" anchor="t" anchorCtr="0" compatLnSpc="1">
            <a:prstTxWarp prst="textNoShape">
              <a:avLst/>
            </a:prstTxWarp>
          </a:bodyPr>
          <a:lstStyle>
            <a:lvl1pPr algn="r">
              <a:defRPr sz="1200"/>
            </a:lvl1pPr>
          </a:lstStyle>
          <a:p>
            <a:pPr>
              <a:defRPr/>
            </a:pPr>
            <a:endParaRPr lang="en-US" dirty="0"/>
          </a:p>
        </p:txBody>
      </p:sp>
      <p:sp>
        <p:nvSpPr>
          <p:cNvPr id="27652" name="Rectangle 4"/>
          <p:cNvSpPr>
            <a:spLocks noGrp="1" noRot="1" noChangeAspect="1" noChangeArrowheads="1" noTextEdit="1"/>
          </p:cNvSpPr>
          <p:nvPr>
            <p:ph type="sldImg" idx="2"/>
          </p:nvPr>
        </p:nvSpPr>
        <p:spPr bwMode="auto">
          <a:xfrm>
            <a:off x="930275" y="741363"/>
            <a:ext cx="4937125" cy="3702050"/>
          </a:xfrm>
          <a:prstGeom prst="rect">
            <a:avLst/>
          </a:prstGeom>
          <a:noFill/>
          <a:ln w="9525">
            <a:solidFill>
              <a:srgbClr val="000000"/>
            </a:solidFill>
            <a:miter lim="800000"/>
            <a:headEnd/>
            <a:tailEnd/>
          </a:ln>
        </p:spPr>
      </p:sp>
      <p:sp>
        <p:nvSpPr>
          <p:cNvPr id="3077" name="Rectangle 5"/>
          <p:cNvSpPr>
            <a:spLocks noGrp="1" noChangeArrowheads="1"/>
          </p:cNvSpPr>
          <p:nvPr>
            <p:ph type="body" sz="quarter" idx="3"/>
          </p:nvPr>
        </p:nvSpPr>
        <p:spPr bwMode="auto">
          <a:xfrm>
            <a:off x="679451" y="4690585"/>
            <a:ext cx="5438776" cy="4442464"/>
          </a:xfrm>
          <a:prstGeom prst="rect">
            <a:avLst/>
          </a:prstGeom>
          <a:noFill/>
          <a:ln w="9525">
            <a:noFill/>
            <a:miter lim="800000"/>
            <a:headEnd/>
            <a:tailEnd/>
          </a:ln>
          <a:effectLst/>
        </p:spPr>
        <p:txBody>
          <a:bodyPr vert="horz" wrap="square" lIns="91568" tIns="45784" rIns="91568" bIns="45784" numCol="1" anchor="t" anchorCtr="0" compatLnSpc="1">
            <a:prstTxWarp prst="textNoShape">
              <a:avLst/>
            </a:prstTxWarp>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3078" name="Rectangle 6"/>
          <p:cNvSpPr>
            <a:spLocks noGrp="1" noChangeArrowheads="1"/>
          </p:cNvSpPr>
          <p:nvPr>
            <p:ph type="ftr" sz="quarter" idx="4"/>
          </p:nvPr>
        </p:nvSpPr>
        <p:spPr bwMode="auto">
          <a:xfrm>
            <a:off x="2" y="9379590"/>
            <a:ext cx="2945341" cy="493080"/>
          </a:xfrm>
          <a:prstGeom prst="rect">
            <a:avLst/>
          </a:prstGeom>
          <a:noFill/>
          <a:ln w="9525">
            <a:noFill/>
            <a:miter lim="800000"/>
            <a:headEnd/>
            <a:tailEnd/>
          </a:ln>
          <a:effectLst/>
        </p:spPr>
        <p:txBody>
          <a:bodyPr vert="horz" wrap="square" lIns="91568" tIns="45784" rIns="91568" bIns="45784" numCol="1" anchor="b" anchorCtr="0" compatLnSpc="1">
            <a:prstTxWarp prst="textNoShape">
              <a:avLst/>
            </a:prstTxWarp>
          </a:bodyPr>
          <a:lstStyle>
            <a:lvl1pPr>
              <a:defRPr sz="1200"/>
            </a:lvl1pPr>
          </a:lstStyle>
          <a:p>
            <a:pPr>
              <a:defRPr/>
            </a:pPr>
            <a:endParaRPr lang="en-US" dirty="0"/>
          </a:p>
        </p:txBody>
      </p:sp>
      <p:sp>
        <p:nvSpPr>
          <p:cNvPr id="3079" name="Rectangle 7"/>
          <p:cNvSpPr>
            <a:spLocks noGrp="1" noChangeArrowheads="1"/>
          </p:cNvSpPr>
          <p:nvPr>
            <p:ph type="sldNum" sz="quarter" idx="5"/>
          </p:nvPr>
        </p:nvSpPr>
        <p:spPr bwMode="auto">
          <a:xfrm>
            <a:off x="3850745" y="9379590"/>
            <a:ext cx="2945341" cy="493080"/>
          </a:xfrm>
          <a:prstGeom prst="rect">
            <a:avLst/>
          </a:prstGeom>
          <a:noFill/>
          <a:ln w="9525">
            <a:noFill/>
            <a:miter lim="800000"/>
            <a:headEnd/>
            <a:tailEnd/>
          </a:ln>
          <a:effectLst/>
        </p:spPr>
        <p:txBody>
          <a:bodyPr vert="horz" wrap="square" lIns="91568" tIns="45784" rIns="91568" bIns="45784" numCol="1" anchor="b" anchorCtr="0" compatLnSpc="1">
            <a:prstTxWarp prst="textNoShape">
              <a:avLst/>
            </a:prstTxWarp>
          </a:bodyPr>
          <a:lstStyle>
            <a:lvl1pPr algn="r">
              <a:defRPr sz="1200"/>
            </a:lvl1pPr>
          </a:lstStyle>
          <a:p>
            <a:pPr>
              <a:defRPr/>
            </a:pPr>
            <a:fld id="{516FCF7F-F30F-4E93-B0AB-D3488C5903CF}" type="slidenum">
              <a:rPr lang="en-GB"/>
              <a:pPr>
                <a:defRPr/>
              </a:pPr>
              <a:t>‹#›</a:t>
            </a:fld>
            <a:endParaRPr lang="en-GB" dirty="0"/>
          </a:p>
        </p:txBody>
      </p:sp>
    </p:spTree>
    <p:extLst>
      <p:ext uri="{BB962C8B-B14F-4D97-AF65-F5344CB8AC3E}">
        <p14:creationId xmlns:p14="http://schemas.microsoft.com/office/powerpoint/2010/main" val="231424706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p:spPr>
        <p:txBody>
          <a:bodyPr/>
          <a:lstStyle/>
          <a:p>
            <a:fld id="{EE7422DD-9924-4AE1-A702-9ADAD30FAA87}" type="slidenum">
              <a:rPr lang="en-GB" smtClean="0"/>
              <a:pPr/>
              <a:t>1</a:t>
            </a:fld>
            <a:endParaRPr lang="en-GB" dirty="0"/>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13894126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389443E-B4FC-49CA-A29E-9DFBE72B32BC}" type="slidenum">
              <a:rPr lang="en-US" altLang="en-US"/>
              <a:pPr eaLnBrk="1" hangingPunct="1">
                <a:spcBef>
                  <a:spcPct val="0"/>
                </a:spcBef>
              </a:pPr>
              <a:t>11</a:t>
            </a:fld>
            <a:endParaRPr lang="en-US" altLang="en-US"/>
          </a:p>
        </p:txBody>
      </p:sp>
      <p:sp>
        <p:nvSpPr>
          <p:cNvPr id="16387" name="Rectangle 2"/>
          <p:cNvSpPr>
            <a:spLocks noGrp="1" noRot="1" noChangeAspect="1" noChangeArrowheads="1" noTextEdit="1"/>
          </p:cNvSpPr>
          <p:nvPr>
            <p:ph type="sldImg"/>
          </p:nvPr>
        </p:nvSpPr>
        <p:spPr>
          <a:solidFill>
            <a:srgbClr val="FFFFFF"/>
          </a:solidFill>
          <a:ln/>
        </p:spPr>
      </p:sp>
      <p:sp>
        <p:nvSpPr>
          <p:cNvPr id="1638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GB" altLang="en-US">
              <a:latin typeface="Arial" panose="020B0604020202020204" pitchFamily="34" charset="0"/>
            </a:endParaRPr>
          </a:p>
        </p:txBody>
      </p:sp>
    </p:spTree>
    <p:extLst>
      <p:ext uri="{BB962C8B-B14F-4D97-AF65-F5344CB8AC3E}">
        <p14:creationId xmlns:p14="http://schemas.microsoft.com/office/powerpoint/2010/main" val="35361630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294B5E8-5093-47FE-8E77-7B216EF5DE14}" type="slidenum">
              <a:rPr lang="en-US" altLang="en-US"/>
              <a:pPr eaLnBrk="1" hangingPunct="1">
                <a:spcBef>
                  <a:spcPct val="0"/>
                </a:spcBef>
              </a:pPr>
              <a:t>12</a:t>
            </a:fld>
            <a:endParaRPr lang="en-US" altLang="en-US"/>
          </a:p>
        </p:txBody>
      </p:sp>
      <p:sp>
        <p:nvSpPr>
          <p:cNvPr id="17411" name="Rectangle 2"/>
          <p:cNvSpPr>
            <a:spLocks noGrp="1" noRot="1" noChangeAspect="1" noChangeArrowheads="1" noTextEdit="1"/>
          </p:cNvSpPr>
          <p:nvPr>
            <p:ph type="sldImg"/>
          </p:nvPr>
        </p:nvSpPr>
        <p:spPr>
          <a:solidFill>
            <a:srgbClr val="FFFFFF"/>
          </a:solidFill>
          <a:ln/>
        </p:spPr>
      </p:sp>
      <p:sp>
        <p:nvSpPr>
          <p:cNvPr id="1741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GB" altLang="en-US">
              <a:latin typeface="Arial" panose="020B0604020202020204" pitchFamily="34" charset="0"/>
            </a:endParaRPr>
          </a:p>
        </p:txBody>
      </p:sp>
    </p:spTree>
    <p:extLst>
      <p:ext uri="{BB962C8B-B14F-4D97-AF65-F5344CB8AC3E}">
        <p14:creationId xmlns:p14="http://schemas.microsoft.com/office/powerpoint/2010/main" val="38205514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FC31261-D3B8-45B8-BF5F-1DF070CA3FDD}" type="slidenum">
              <a:rPr lang="en-US" altLang="en-US"/>
              <a:pPr eaLnBrk="1" hangingPunct="1">
                <a:spcBef>
                  <a:spcPct val="0"/>
                </a:spcBef>
              </a:pPr>
              <a:t>13</a:t>
            </a:fld>
            <a:endParaRPr lang="en-US" altLang="en-US"/>
          </a:p>
        </p:txBody>
      </p:sp>
      <p:sp>
        <p:nvSpPr>
          <p:cNvPr id="18435" name="Rectangle 2"/>
          <p:cNvSpPr>
            <a:spLocks noGrp="1" noRot="1" noChangeAspect="1" noChangeArrowheads="1" noTextEdit="1"/>
          </p:cNvSpPr>
          <p:nvPr>
            <p:ph type="sldImg"/>
          </p:nvPr>
        </p:nvSpPr>
        <p:spPr>
          <a:solidFill>
            <a:srgbClr val="FFFFFF"/>
          </a:solidFill>
          <a:ln/>
        </p:spPr>
      </p:sp>
      <p:sp>
        <p:nvSpPr>
          <p:cNvPr id="1843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GB" altLang="en-US">
              <a:latin typeface="Arial" panose="020B0604020202020204" pitchFamily="34" charset="0"/>
            </a:endParaRPr>
          </a:p>
        </p:txBody>
      </p:sp>
    </p:spTree>
    <p:extLst>
      <p:ext uri="{BB962C8B-B14F-4D97-AF65-F5344CB8AC3E}">
        <p14:creationId xmlns:p14="http://schemas.microsoft.com/office/powerpoint/2010/main" val="37314172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0081AAD-AE72-41A2-9C20-A7C54180FCA3}" type="slidenum">
              <a:rPr lang="en-US" altLang="en-US"/>
              <a:pPr eaLnBrk="1" hangingPunct="1">
                <a:spcBef>
                  <a:spcPct val="0"/>
                </a:spcBef>
              </a:pPr>
              <a:t>14</a:t>
            </a:fld>
            <a:endParaRPr lang="en-US" altLang="en-US"/>
          </a:p>
        </p:txBody>
      </p:sp>
      <p:sp>
        <p:nvSpPr>
          <p:cNvPr id="19459" name="Rectangle 2"/>
          <p:cNvSpPr>
            <a:spLocks noGrp="1" noRot="1" noChangeAspect="1" noChangeArrowheads="1" noTextEdit="1"/>
          </p:cNvSpPr>
          <p:nvPr>
            <p:ph type="sldImg"/>
          </p:nvPr>
        </p:nvSpPr>
        <p:spPr>
          <a:solidFill>
            <a:srgbClr val="FFFFFF"/>
          </a:solidFill>
          <a:ln/>
        </p:spPr>
      </p:sp>
      <p:sp>
        <p:nvSpPr>
          <p:cNvPr id="1946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GB" altLang="en-US">
              <a:latin typeface="Arial" panose="020B0604020202020204" pitchFamily="34" charset="0"/>
            </a:endParaRPr>
          </a:p>
        </p:txBody>
      </p:sp>
    </p:spTree>
    <p:extLst>
      <p:ext uri="{BB962C8B-B14F-4D97-AF65-F5344CB8AC3E}">
        <p14:creationId xmlns:p14="http://schemas.microsoft.com/office/powerpoint/2010/main" val="26553482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00BA16E-FA76-4264-A7A6-4CAFA40389E8}" type="slidenum">
              <a:rPr lang="en-US" altLang="en-US"/>
              <a:pPr eaLnBrk="1" hangingPunct="1">
                <a:spcBef>
                  <a:spcPct val="0"/>
                </a:spcBef>
              </a:pPr>
              <a:t>19</a:t>
            </a:fld>
            <a:endParaRPr lang="en-US" altLang="en-US"/>
          </a:p>
        </p:txBody>
      </p:sp>
      <p:sp>
        <p:nvSpPr>
          <p:cNvPr id="20483" name="Rectangle 2"/>
          <p:cNvSpPr>
            <a:spLocks noGrp="1" noRot="1" noChangeAspect="1" noChangeArrowheads="1" noTextEdit="1"/>
          </p:cNvSpPr>
          <p:nvPr>
            <p:ph type="sldImg"/>
          </p:nvPr>
        </p:nvSpPr>
        <p:spPr>
          <a:solidFill>
            <a:srgbClr val="FFFFFF"/>
          </a:solidFill>
          <a:ln/>
        </p:spPr>
      </p:sp>
      <p:sp>
        <p:nvSpPr>
          <p:cNvPr id="2048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GB" altLang="en-US">
              <a:latin typeface="Arial" panose="020B0604020202020204" pitchFamily="34" charset="0"/>
            </a:endParaRPr>
          </a:p>
        </p:txBody>
      </p:sp>
    </p:spTree>
    <p:extLst>
      <p:ext uri="{BB962C8B-B14F-4D97-AF65-F5344CB8AC3E}">
        <p14:creationId xmlns:p14="http://schemas.microsoft.com/office/powerpoint/2010/main" val="2665479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36DFE4CA-AA9D-40BD-8588-894C2AC05B83}" type="slidenum">
              <a:rPr lang="en-GB"/>
              <a:pPr>
                <a:defRPr/>
              </a:pPr>
              <a:t>‹#›</a:t>
            </a:fld>
            <a:endParaRPr lang="en-GB"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a:xfrm>
            <a:off x="457200" y="1513232"/>
            <a:ext cx="8229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504" y="6568709"/>
            <a:ext cx="576064" cy="201551"/>
          </a:xfrm>
          <a:prstGeom prst="rect">
            <a:avLst/>
          </a:prstGeom>
        </p:spPr>
      </p:pic>
      <p:sp>
        <p:nvSpPr>
          <p:cNvPr id="9" name="TextBox 8"/>
          <p:cNvSpPr txBox="1"/>
          <p:nvPr userDrawn="1"/>
        </p:nvSpPr>
        <p:spPr>
          <a:xfrm>
            <a:off x="669054" y="6539681"/>
            <a:ext cx="1733616" cy="276999"/>
          </a:xfrm>
          <a:prstGeom prst="rect">
            <a:avLst/>
          </a:prstGeom>
          <a:noFill/>
        </p:spPr>
        <p:txBody>
          <a:bodyPr wrap="none" rtlCol="0">
            <a:spAutoFit/>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sz="1200" dirty="0"/>
              <a:t>Rory Ridley-Duff, 2018</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30390826-899D-4C78-970B-812A3F5CE4E2}" type="slidenum">
              <a:rPr lang="en-GB"/>
              <a:pPr>
                <a:defRPr/>
              </a:pPr>
              <a:t>‹#›</a:t>
            </a:fld>
            <a:endParaRPr lang="en-GB"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FD9E0DC3-629A-41E7-BB54-F7B8D2B4DD6B}" type="slidenum">
              <a:rPr lang="en-GB"/>
              <a:pPr>
                <a:defRPr/>
              </a:pPr>
              <a:t>‹#›</a:t>
            </a:fld>
            <a:endParaRPr lang="en-GB"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Rectangle 4"/>
          <p:cNvSpPr>
            <a:spLocks noGrp="1" noChangeArrowheads="1"/>
          </p:cNvSpPr>
          <p:nvPr>
            <p:ph type="dt" sz="half" idx="10"/>
          </p:nvPr>
        </p:nvSpPr>
        <p:spPr>
          <a:ln/>
        </p:spPr>
        <p:txBody>
          <a:bodyPr/>
          <a:lstStyle>
            <a:lvl1pPr>
              <a:defRPr/>
            </a:lvl1pPr>
          </a:lstStyle>
          <a:p>
            <a:pPr>
              <a:defRPr/>
            </a:pPr>
            <a:endParaRPr lang="en-US" dirty="0"/>
          </a:p>
        </p:txBody>
      </p:sp>
      <p:sp>
        <p:nvSpPr>
          <p:cNvPr id="8"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9" name="Rectangle 6"/>
          <p:cNvSpPr>
            <a:spLocks noGrp="1" noChangeArrowheads="1"/>
          </p:cNvSpPr>
          <p:nvPr>
            <p:ph type="sldNum" sz="quarter" idx="12"/>
          </p:nvPr>
        </p:nvSpPr>
        <p:spPr>
          <a:ln/>
        </p:spPr>
        <p:txBody>
          <a:bodyPr/>
          <a:lstStyle>
            <a:lvl1pPr>
              <a:defRPr/>
            </a:lvl1pPr>
          </a:lstStyle>
          <a:p>
            <a:pPr>
              <a:defRPr/>
            </a:pPr>
            <a:fld id="{65F6279D-B2F6-47EE-AE0E-DD87F7DBCB1A}" type="slidenum">
              <a:rPr lang="en-GB"/>
              <a:pPr>
                <a:defRPr/>
              </a:pPr>
              <a:t>‹#›</a:t>
            </a:fld>
            <a:endParaRPr lang="en-GB"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5" name="Rectangle 6"/>
          <p:cNvSpPr>
            <a:spLocks noGrp="1" noChangeArrowheads="1"/>
          </p:cNvSpPr>
          <p:nvPr>
            <p:ph type="sldNum" sz="quarter" idx="12"/>
          </p:nvPr>
        </p:nvSpPr>
        <p:spPr>
          <a:ln/>
        </p:spPr>
        <p:txBody>
          <a:bodyPr/>
          <a:lstStyle>
            <a:lvl1pPr>
              <a:defRPr/>
            </a:lvl1pPr>
          </a:lstStyle>
          <a:p>
            <a:pPr>
              <a:defRPr/>
            </a:pPr>
            <a:fld id="{A096A4C2-AC77-47B8-86AE-BAA9802BA165}" type="slidenum">
              <a:rPr lang="en-GB"/>
              <a:pPr>
                <a:defRPr/>
              </a:pPr>
              <a:t>‹#›</a:t>
            </a:fld>
            <a:endParaRPr lang="en-GB"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dirty="0"/>
          </a:p>
        </p:txBody>
      </p:sp>
      <p:sp>
        <p:nvSpPr>
          <p:cNvPr id="3"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4" name="Rectangle 6"/>
          <p:cNvSpPr>
            <a:spLocks noGrp="1" noChangeArrowheads="1"/>
          </p:cNvSpPr>
          <p:nvPr>
            <p:ph type="sldNum" sz="quarter" idx="12"/>
          </p:nvPr>
        </p:nvSpPr>
        <p:spPr>
          <a:ln/>
        </p:spPr>
        <p:txBody>
          <a:bodyPr/>
          <a:lstStyle>
            <a:lvl1pPr>
              <a:defRPr/>
            </a:lvl1pPr>
          </a:lstStyle>
          <a:p>
            <a:pPr>
              <a:defRPr/>
            </a:pPr>
            <a:fld id="{E9DCE884-0F97-488F-A01C-0EB1486C8E1D}" type="slidenum">
              <a:rPr lang="en-GB"/>
              <a:pPr>
                <a:defRPr/>
              </a:pPr>
              <a:t>‹#›</a:t>
            </a:fld>
            <a:endParaRPr lang="en-GB"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122A340B-2664-4874-B75B-1613F72120E2}" type="slidenum">
              <a:rPr lang="en-GB"/>
              <a:pPr>
                <a:defRPr/>
              </a:pPr>
              <a:t>‹#›</a:t>
            </a:fld>
            <a:endParaRPr lang="en-GB"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063E2C23-6AEF-4B62-9490-73182FF68D95}" type="slidenum">
              <a:rPr lang="en-GB"/>
              <a:pPr>
                <a:defRPr/>
              </a:pPr>
              <a:t>‹#›</a:t>
            </a:fld>
            <a:endParaRPr lang="en-GB"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8EB99C7A-1286-4B45-9C49-E9F3378A9EFA}" type="slidenum">
              <a:rPr lang="en-GB"/>
              <a:pPr>
                <a:defRPr/>
              </a:pPr>
              <a:t>‹#›</a:t>
            </a:fld>
            <a:endParaRPr lang="en-GB"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4FCF6D68-5F1E-4355-90E5-A5FA320CD0E0}" type="slidenum">
              <a:rPr lang="en-GB"/>
              <a:pPr>
                <a:defRPr/>
              </a:pPr>
              <a:t>‹#›</a:t>
            </a:fld>
            <a:endParaRPr lang="en-GB"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and 4 Content">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838200" y="2133600"/>
            <a:ext cx="3848100" cy="1919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quarter" idx="2"/>
          </p:nvPr>
        </p:nvSpPr>
        <p:spPr>
          <a:xfrm>
            <a:off x="4838700" y="2133600"/>
            <a:ext cx="3848100" cy="1919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Content Placeholder 4"/>
          <p:cNvSpPr>
            <a:spLocks noGrp="1"/>
          </p:cNvSpPr>
          <p:nvPr>
            <p:ph sz="quarter" idx="3"/>
          </p:nvPr>
        </p:nvSpPr>
        <p:spPr>
          <a:xfrm>
            <a:off x="838200" y="4205288"/>
            <a:ext cx="3848100" cy="192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Content Placeholder 5"/>
          <p:cNvSpPr>
            <a:spLocks noGrp="1"/>
          </p:cNvSpPr>
          <p:nvPr>
            <p:ph sz="quarter" idx="4"/>
          </p:nvPr>
        </p:nvSpPr>
        <p:spPr>
          <a:xfrm>
            <a:off x="4838700" y="4205288"/>
            <a:ext cx="3848100" cy="192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Title 6"/>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2626580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en-US" dirty="0"/>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dirty="0"/>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F164930A-6579-4662-A32D-4CE95BAE5D2D}" type="slidenum">
              <a:rPr lang="en-GB"/>
              <a:pPr>
                <a:defRPr/>
              </a:pPr>
              <a:t>‹#›</a:t>
            </a:fld>
            <a:endParaRPr lang="en-GB" dirty="0"/>
          </a:p>
        </p:txBody>
      </p:sp>
      <p:sp>
        <p:nvSpPr>
          <p:cNvPr id="1031" name="AutoShape 7"/>
          <p:cNvSpPr>
            <a:spLocks noChangeArrowheads="1"/>
          </p:cNvSpPr>
          <p:nvPr userDrawn="1"/>
        </p:nvSpPr>
        <p:spPr bwMode="auto">
          <a:xfrm flipH="1" flipV="1">
            <a:off x="7696200" y="0"/>
            <a:ext cx="1447800" cy="1447800"/>
          </a:xfrm>
          <a:prstGeom prst="rtTriangle">
            <a:avLst/>
          </a:prstGeom>
          <a:solidFill>
            <a:schemeClr val="hlink"/>
          </a:solidFill>
          <a:ln w="9525">
            <a:noFill/>
            <a:miter lim="800000"/>
            <a:headEnd/>
            <a:tailEnd/>
          </a:ln>
          <a:effectLst/>
        </p:spPr>
        <p:txBody>
          <a:bodyPr rot="10800000" wrap="none" anchor="ctr"/>
          <a:lstStyle/>
          <a:p>
            <a:pPr algn="ctr">
              <a:defRPr/>
            </a:pPr>
            <a:endParaRPr lang="en-US" dirty="0">
              <a:solidFill>
                <a:srgbClr val="681FA3"/>
              </a:solidFill>
            </a:endParaRPr>
          </a:p>
        </p:txBody>
      </p:sp>
    </p:spTree>
  </p:cSld>
  <p:clrMap bg1="lt1" tx1="dk1" bg2="lt2" tx2="dk2" accent1="accent1" accent2="accent2" accent3="accent3" accent4="accent4" accent5="accent5" accent6="accent6" hlink="hlink" folHlink="folHlink"/>
  <p:sldLayoutIdLst>
    <p:sldLayoutId id="2147483779" r:id="rId1"/>
    <p:sldLayoutId id="2147483780" r:id="rId2"/>
    <p:sldLayoutId id="2147483781" r:id="rId3"/>
    <p:sldLayoutId id="2147483782" r:id="rId4"/>
    <p:sldLayoutId id="2147483783" r:id="rId5"/>
    <p:sldLayoutId id="2147483784" r:id="rId6"/>
    <p:sldLayoutId id="2147483785" r:id="rId7"/>
    <p:sldLayoutId id="2147483786" r:id="rId8"/>
    <p:sldLayoutId id="2147483787" r:id="rId9"/>
    <p:sldLayoutId id="2147483788" r:id="rId10"/>
    <p:sldLayoutId id="2147483789" r:id="rId11"/>
    <p:sldLayoutId id="2147483790" r:id="rId12"/>
  </p:sldLayoutIdLst>
  <p:txStyles>
    <p:titleStyle>
      <a:lvl1pPr algn="ctr" rtl="0" eaLnBrk="0" fontAlgn="base" hangingPunct="0">
        <a:spcBef>
          <a:spcPct val="0"/>
        </a:spcBef>
        <a:spcAft>
          <a:spcPct val="0"/>
        </a:spcAft>
        <a:defRPr sz="4000" b="1">
          <a:solidFill>
            <a:schemeClr val="tx2"/>
          </a:solidFill>
          <a:latin typeface="+mj-lt"/>
          <a:ea typeface="+mj-ea"/>
          <a:cs typeface="+mj-cs"/>
        </a:defRPr>
      </a:lvl1pPr>
      <a:lvl2pPr algn="ctr" rtl="0" eaLnBrk="0" fontAlgn="base" hangingPunct="0">
        <a:spcBef>
          <a:spcPct val="0"/>
        </a:spcBef>
        <a:spcAft>
          <a:spcPct val="0"/>
        </a:spcAft>
        <a:defRPr sz="4000" b="1">
          <a:solidFill>
            <a:schemeClr val="tx2"/>
          </a:solidFill>
          <a:latin typeface="Helvetica" pitchFamily="8" charset="0"/>
          <a:cs typeface="Arial" charset="0"/>
        </a:defRPr>
      </a:lvl2pPr>
      <a:lvl3pPr algn="ctr" rtl="0" eaLnBrk="0" fontAlgn="base" hangingPunct="0">
        <a:spcBef>
          <a:spcPct val="0"/>
        </a:spcBef>
        <a:spcAft>
          <a:spcPct val="0"/>
        </a:spcAft>
        <a:defRPr sz="4000" b="1">
          <a:solidFill>
            <a:schemeClr val="tx2"/>
          </a:solidFill>
          <a:latin typeface="Helvetica" pitchFamily="8" charset="0"/>
          <a:cs typeface="Arial" charset="0"/>
        </a:defRPr>
      </a:lvl3pPr>
      <a:lvl4pPr algn="ctr" rtl="0" eaLnBrk="0" fontAlgn="base" hangingPunct="0">
        <a:spcBef>
          <a:spcPct val="0"/>
        </a:spcBef>
        <a:spcAft>
          <a:spcPct val="0"/>
        </a:spcAft>
        <a:defRPr sz="4000" b="1">
          <a:solidFill>
            <a:schemeClr val="tx2"/>
          </a:solidFill>
          <a:latin typeface="Helvetica" pitchFamily="8" charset="0"/>
          <a:cs typeface="Arial" charset="0"/>
        </a:defRPr>
      </a:lvl4pPr>
      <a:lvl5pPr algn="ctr" rtl="0" eaLnBrk="0" fontAlgn="base" hangingPunct="0">
        <a:spcBef>
          <a:spcPct val="0"/>
        </a:spcBef>
        <a:spcAft>
          <a:spcPct val="0"/>
        </a:spcAft>
        <a:defRPr sz="4000" b="1">
          <a:solidFill>
            <a:schemeClr val="tx2"/>
          </a:solidFill>
          <a:latin typeface="Helvetica" pitchFamily="8" charset="0"/>
          <a:cs typeface="Arial" charset="0"/>
        </a:defRPr>
      </a:lvl5pPr>
      <a:lvl6pPr marL="457200" algn="ctr" rtl="0" fontAlgn="base">
        <a:spcBef>
          <a:spcPct val="0"/>
        </a:spcBef>
        <a:spcAft>
          <a:spcPct val="0"/>
        </a:spcAft>
        <a:defRPr sz="4000" b="1">
          <a:solidFill>
            <a:schemeClr val="tx2"/>
          </a:solidFill>
          <a:latin typeface="Helvetica" pitchFamily="8" charset="0"/>
          <a:cs typeface="Arial" charset="0"/>
        </a:defRPr>
      </a:lvl6pPr>
      <a:lvl7pPr marL="914400" algn="ctr" rtl="0" fontAlgn="base">
        <a:spcBef>
          <a:spcPct val="0"/>
        </a:spcBef>
        <a:spcAft>
          <a:spcPct val="0"/>
        </a:spcAft>
        <a:defRPr sz="4000" b="1">
          <a:solidFill>
            <a:schemeClr val="tx2"/>
          </a:solidFill>
          <a:latin typeface="Helvetica" pitchFamily="8" charset="0"/>
          <a:cs typeface="Arial" charset="0"/>
        </a:defRPr>
      </a:lvl7pPr>
      <a:lvl8pPr marL="1371600" algn="ctr" rtl="0" fontAlgn="base">
        <a:spcBef>
          <a:spcPct val="0"/>
        </a:spcBef>
        <a:spcAft>
          <a:spcPct val="0"/>
        </a:spcAft>
        <a:defRPr sz="4000" b="1">
          <a:solidFill>
            <a:schemeClr val="tx2"/>
          </a:solidFill>
          <a:latin typeface="Helvetica" pitchFamily="8" charset="0"/>
          <a:cs typeface="Arial" charset="0"/>
        </a:defRPr>
      </a:lvl8pPr>
      <a:lvl9pPr marL="1828800" algn="ctr" rtl="0" fontAlgn="base">
        <a:spcBef>
          <a:spcPct val="0"/>
        </a:spcBef>
        <a:spcAft>
          <a:spcPct val="0"/>
        </a:spcAft>
        <a:defRPr sz="4000" b="1">
          <a:solidFill>
            <a:schemeClr val="tx2"/>
          </a:solidFill>
          <a:latin typeface="Helvetica" pitchFamily="8" charset="0"/>
          <a:cs typeface="Arial" charset="0"/>
        </a:defRPr>
      </a:lvl9pPr>
    </p:titleStyle>
    <p:bodyStyle>
      <a:lvl1pPr marL="342900" indent="-342900" algn="l" rtl="0" eaLnBrk="0" fontAlgn="base" hangingPunct="0">
        <a:spcBef>
          <a:spcPct val="20000"/>
        </a:spcBef>
        <a:spcAft>
          <a:spcPct val="0"/>
        </a:spcAft>
        <a:buChar char="•"/>
        <a:defRPr sz="28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a:solidFill>
            <a:schemeClr val="tx1"/>
          </a:solidFill>
          <a:latin typeface="+mn-lt"/>
          <a:cs typeface="+mn-cs"/>
        </a:defRPr>
      </a:lvl2pPr>
      <a:lvl3pPr marL="1143000" indent="-228600" algn="l" rtl="0" eaLnBrk="0" fontAlgn="base" hangingPunct="0">
        <a:spcBef>
          <a:spcPct val="20000"/>
        </a:spcBef>
        <a:spcAft>
          <a:spcPct val="0"/>
        </a:spcAft>
        <a:buChar char="•"/>
        <a:defRPr sz="2000">
          <a:solidFill>
            <a:schemeClr val="tx1"/>
          </a:solidFill>
          <a:latin typeface="+mn-lt"/>
          <a:cs typeface="+mn-cs"/>
        </a:defRPr>
      </a:lvl3pPr>
      <a:lvl4pPr marL="1600200" indent="-228600" algn="l" rtl="0" eaLnBrk="0" fontAlgn="base" hangingPunct="0">
        <a:spcBef>
          <a:spcPct val="20000"/>
        </a:spcBef>
        <a:spcAft>
          <a:spcPct val="0"/>
        </a:spcAft>
        <a:buChar char="–"/>
        <a:defRPr>
          <a:solidFill>
            <a:schemeClr val="tx1"/>
          </a:solidFill>
          <a:latin typeface="+mn-lt"/>
          <a:cs typeface="+mn-cs"/>
        </a:defRPr>
      </a:lvl4pPr>
      <a:lvl5pPr marL="2057400" indent="-228600" algn="l" rtl="0" eaLnBrk="0" fontAlgn="base" hangingPunct="0">
        <a:spcBef>
          <a:spcPct val="20000"/>
        </a:spcBef>
        <a:spcAft>
          <a:spcPct val="0"/>
        </a:spcAft>
        <a:buChar char="»"/>
        <a:defRPr>
          <a:solidFill>
            <a:schemeClr val="tx1"/>
          </a:solidFill>
          <a:latin typeface="+mn-lt"/>
          <a:cs typeface="+mn-cs"/>
        </a:defRPr>
      </a:lvl5pPr>
      <a:lvl6pPr marL="2514600" indent="-228600" algn="l" rtl="0" fontAlgn="base">
        <a:spcBef>
          <a:spcPct val="20000"/>
        </a:spcBef>
        <a:spcAft>
          <a:spcPct val="0"/>
        </a:spcAft>
        <a:buChar char="»"/>
        <a:defRPr>
          <a:solidFill>
            <a:schemeClr val="tx1"/>
          </a:solidFill>
          <a:latin typeface="+mn-lt"/>
          <a:cs typeface="+mn-cs"/>
        </a:defRPr>
      </a:lvl6pPr>
      <a:lvl7pPr marL="2971800" indent="-228600" algn="l" rtl="0" fontAlgn="base">
        <a:spcBef>
          <a:spcPct val="20000"/>
        </a:spcBef>
        <a:spcAft>
          <a:spcPct val="0"/>
        </a:spcAft>
        <a:buChar char="»"/>
        <a:defRPr>
          <a:solidFill>
            <a:schemeClr val="tx1"/>
          </a:solidFill>
          <a:latin typeface="+mn-lt"/>
          <a:cs typeface="+mn-cs"/>
        </a:defRPr>
      </a:lvl7pPr>
      <a:lvl8pPr marL="3429000" indent="-228600" algn="l" rtl="0" fontAlgn="base">
        <a:spcBef>
          <a:spcPct val="20000"/>
        </a:spcBef>
        <a:spcAft>
          <a:spcPct val="0"/>
        </a:spcAft>
        <a:buChar char="»"/>
        <a:defRPr>
          <a:solidFill>
            <a:schemeClr val="tx1"/>
          </a:solidFill>
          <a:latin typeface="+mn-lt"/>
          <a:cs typeface="+mn-cs"/>
        </a:defRPr>
      </a:lvl8pPr>
      <a:lvl9pPr marL="3886200" indent="-228600" algn="l" rtl="0" fontAlgn="base">
        <a:spcBef>
          <a:spcPct val="20000"/>
        </a:spcBef>
        <a:spcAft>
          <a:spcPct val="0"/>
        </a:spcAft>
        <a:buChar char="»"/>
        <a:defRPr>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hura.shu.ac.uk/10198/" TargetMode="External"/><Relationship Id="rId7"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jpg"/><Relationship Id="rId4" Type="http://schemas.openxmlformats.org/officeDocument/2006/relationships/hyperlink" Target="mailto:r.ridley-duff@shu.ac.uk" TargetMode="Externa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tags" Target="../tags/tag2.xml"/><Relationship Id="rId4" Type="http://schemas.openxmlformats.org/officeDocument/2006/relationships/hyperlink" Target="http://www.fairshares.coop/brand-principles/" TargetMode="Externa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https://www.youtube.com/embed/K2HWpl4eXII" TargetMode="External"/><Relationship Id="rId1" Type="http://schemas.openxmlformats.org/officeDocument/2006/relationships/tags" Target="../tags/tag3.xml"/><Relationship Id="rId5" Type="http://schemas.openxmlformats.org/officeDocument/2006/relationships/hyperlink" Target="https://anyshare.coop/" TargetMode="External"/><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https://www.youtube.com/embed/Y-QRjdCED6s" TargetMode="External"/><Relationship Id="rId1" Type="http://schemas.openxmlformats.org/officeDocument/2006/relationships/tags" Target="../tags/tag8.xml"/><Relationship Id="rId4" Type="http://schemas.openxmlformats.org/officeDocument/2006/relationships/image" Target="../media/image7.jpe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9.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hyperlink" Target="http://www.fairshares.coop/fairshareslabs" TargetMode="External"/><Relationship Id="rId2" Type="http://schemas.openxmlformats.org/officeDocument/2006/relationships/slideLayout" Target="../slideLayouts/slideLayout2.xml"/><Relationship Id="rId1" Type="http://schemas.openxmlformats.org/officeDocument/2006/relationships/tags" Target="../tags/tag10.xml"/><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2.xml"/><Relationship Id="rId1" Type="http://schemas.openxmlformats.org/officeDocument/2006/relationships/tags" Target="../tags/tag11.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Layout" Target="../slideLayouts/slideLayout2.xml"/><Relationship Id="rId1" Type="http://schemas.openxmlformats.org/officeDocument/2006/relationships/tags" Target="../tags/tag12.xm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Layout" Target="../slideLayouts/slideLayout2.xml"/><Relationship Id="rId1" Type="http://schemas.openxmlformats.org/officeDocument/2006/relationships/tags" Target="../tags/tag13.xml"/></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8" Type="http://schemas.openxmlformats.org/officeDocument/2006/relationships/hyperlink" Target="https://www.createspace.com/5086110" TargetMode="External"/><Relationship Id="rId3" Type="http://schemas.openxmlformats.org/officeDocument/2006/relationships/hyperlink" Target="http://www.fairshares.coop/" TargetMode="External"/><Relationship Id="rId7" Type="http://schemas.openxmlformats.org/officeDocument/2006/relationships/hyperlink" Target="http://www.fairshares.coop/wiki" TargetMode="External"/><Relationship Id="rId12" Type="http://schemas.openxmlformats.org/officeDocument/2006/relationships/hyperlink" Target="https://www.dropbox.com/sh/9t7p0aqtful3bnv/AAAokwzNwh7xA8GgkZ-e3tLra?dl=0" TargetMode="External"/><Relationship Id="rId2" Type="http://schemas.openxmlformats.org/officeDocument/2006/relationships/hyperlink" Target="https://fairshares.loomio.org/" TargetMode="External"/><Relationship Id="rId1" Type="http://schemas.openxmlformats.org/officeDocument/2006/relationships/slideLayout" Target="../slideLayouts/slideLayout2.xml"/><Relationship Id="rId6" Type="http://schemas.openxmlformats.org/officeDocument/2006/relationships/hyperlink" Target="http://www.fsi.coop/courses" TargetMode="External"/><Relationship Id="rId11" Type="http://schemas.openxmlformats.org/officeDocument/2006/relationships/hyperlink" Target="http://shura.shu.ac.uk/9672/" TargetMode="External"/><Relationship Id="rId5" Type="http://schemas.openxmlformats.org/officeDocument/2006/relationships/hyperlink" Target="http://www.fsi.coop/" TargetMode="External"/><Relationship Id="rId10" Type="http://schemas.openxmlformats.org/officeDocument/2006/relationships/hyperlink" Target="http://shura.shu.ac.uk/9890/" TargetMode="External"/><Relationship Id="rId4" Type="http://schemas.openxmlformats.org/officeDocument/2006/relationships/hyperlink" Target="http://www.fairshareslab.org/" TargetMode="External"/><Relationship Id="rId9" Type="http://schemas.openxmlformats.org/officeDocument/2006/relationships/hyperlink" Target="https://www.createspace.com/5522383"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899592" y="476672"/>
            <a:ext cx="7488832" cy="2520280"/>
          </a:xfrm>
        </p:spPr>
        <p:txBody>
          <a:bodyPr/>
          <a:lstStyle/>
          <a:p>
            <a:pPr eaLnBrk="1" hangingPunct="1"/>
            <a:r>
              <a:rPr lang="en-GB" sz="3600" i="1" dirty="0"/>
              <a:t>A (Very) Brief Introduction to</a:t>
            </a:r>
            <a:br>
              <a:rPr lang="en-GB" sz="3600" i="1" dirty="0"/>
            </a:br>
            <a:r>
              <a:rPr lang="en-GB" sz="3600" i="1" dirty="0">
                <a:solidFill>
                  <a:schemeClr val="tx1"/>
                </a:solidFill>
                <a:hlinkClick r:id="rId3"/>
              </a:rPr>
              <a:t>The Case for FairShares</a:t>
            </a:r>
            <a:br>
              <a:rPr lang="en-GB" sz="2400" i="1" dirty="0"/>
            </a:br>
            <a:br>
              <a:rPr lang="en-GB" sz="3200" i="1" dirty="0"/>
            </a:br>
            <a:r>
              <a:rPr lang="en-GB" sz="2000" dirty="0"/>
              <a:t>Feb 2018</a:t>
            </a:r>
            <a:endParaRPr lang="en-GB" sz="3200" dirty="0"/>
          </a:p>
        </p:txBody>
      </p:sp>
      <p:sp>
        <p:nvSpPr>
          <p:cNvPr id="3075" name="Rectangle 3"/>
          <p:cNvSpPr>
            <a:spLocks noGrp="1" noChangeArrowheads="1"/>
          </p:cNvSpPr>
          <p:nvPr>
            <p:ph type="subTitle" idx="1"/>
          </p:nvPr>
        </p:nvSpPr>
        <p:spPr>
          <a:xfrm>
            <a:off x="251520" y="3068960"/>
            <a:ext cx="8642350" cy="1810350"/>
          </a:xfrm>
        </p:spPr>
        <p:txBody>
          <a:bodyPr/>
          <a:lstStyle/>
          <a:p>
            <a:pPr algn="r" eaLnBrk="1" hangingPunct="1"/>
            <a:r>
              <a:rPr lang="en-GB" sz="1400" dirty="0"/>
              <a:t>Dr Rory Ridley-Duff, Professor of Cooperative Social Entrepreneurship</a:t>
            </a:r>
            <a:br>
              <a:rPr lang="en-GB" sz="1400" dirty="0"/>
            </a:br>
            <a:r>
              <a:rPr lang="en-GB" sz="1400" dirty="0"/>
              <a:t>Sheffield Hallam University</a:t>
            </a:r>
          </a:p>
          <a:p>
            <a:pPr algn="r" eaLnBrk="1" hangingPunct="1"/>
            <a:endParaRPr lang="en-GB" sz="1400" dirty="0"/>
          </a:p>
          <a:p>
            <a:pPr algn="r" eaLnBrk="1" hangingPunct="1"/>
            <a:r>
              <a:rPr lang="en-GB" sz="1400" dirty="0"/>
              <a:t>Cliff Southcombe</a:t>
            </a:r>
            <a:br>
              <a:rPr lang="en-GB" sz="1400" dirty="0"/>
            </a:br>
            <a:r>
              <a:rPr lang="en-GB" sz="1400" dirty="0"/>
              <a:t>MD Social Enterprise International Ltd</a:t>
            </a:r>
          </a:p>
          <a:p>
            <a:pPr algn="r" eaLnBrk="1" hangingPunct="1"/>
            <a:endParaRPr lang="en-GB" sz="1400" dirty="0"/>
          </a:p>
          <a:p>
            <a:pPr algn="r" eaLnBrk="1" hangingPunct="1"/>
            <a:r>
              <a:rPr lang="en-GB" sz="1400" dirty="0"/>
              <a:t>Contact:  </a:t>
            </a:r>
            <a:r>
              <a:rPr lang="en-GB" sz="1400" dirty="0">
                <a:hlinkClick r:id="rId4"/>
              </a:rPr>
              <a:t>r.ridley-duff@shu.ac.uk</a:t>
            </a:r>
            <a:endParaRPr lang="en-GB" sz="1400" dirty="0"/>
          </a:p>
          <a:p>
            <a:pPr eaLnBrk="1" hangingPunct="1"/>
            <a:endParaRPr lang="en-GB" sz="2000" dirty="0"/>
          </a:p>
          <a:p>
            <a:pPr eaLnBrk="1" hangingPunct="1"/>
            <a:endParaRPr lang="en-GB" sz="2000" dirty="0"/>
          </a:p>
          <a:p>
            <a:pPr eaLnBrk="1" hangingPunct="1"/>
            <a:endParaRPr lang="en-GB" sz="2000" dirty="0"/>
          </a:p>
          <a:p>
            <a:pPr eaLnBrk="1" hangingPunct="1"/>
            <a:endParaRPr lang="en-GB" sz="2000" dirty="0"/>
          </a:p>
          <a:p>
            <a:pPr eaLnBrk="1" hangingPunct="1"/>
            <a:endParaRPr lang="en-GB" dirty="0"/>
          </a:p>
          <a:p>
            <a:pPr eaLnBrk="1" hangingPunct="1"/>
            <a:endParaRPr lang="en-GB" dirty="0"/>
          </a:p>
          <a:p>
            <a:pPr eaLnBrk="1" hangingPunct="1"/>
            <a:endParaRPr lang="en-GB" dirty="0"/>
          </a:p>
        </p:txBody>
      </p:sp>
      <p:sp>
        <p:nvSpPr>
          <p:cNvPr id="8" name="TextBox 7"/>
          <p:cNvSpPr txBox="1"/>
          <p:nvPr/>
        </p:nvSpPr>
        <p:spPr>
          <a:xfrm>
            <a:off x="2359438" y="6041251"/>
            <a:ext cx="2088231" cy="307777"/>
          </a:xfrm>
          <a:prstGeom prst="rect">
            <a:avLst/>
          </a:prstGeom>
          <a:noFill/>
        </p:spPr>
        <p:txBody>
          <a:bodyPr wrap="square" rtlCol="0">
            <a:spAutoFit/>
          </a:bodyPr>
          <a:lstStyle/>
          <a:p>
            <a:pPr algn="ctr"/>
            <a:r>
              <a:rPr lang="en-GB" sz="1400" dirty="0"/>
              <a:t>Directors</a:t>
            </a:r>
          </a:p>
        </p:txBody>
      </p:sp>
      <p:sp>
        <p:nvSpPr>
          <p:cNvPr id="9" name="TextBox 8"/>
          <p:cNvSpPr txBox="1"/>
          <p:nvPr/>
        </p:nvSpPr>
        <p:spPr>
          <a:xfrm>
            <a:off x="4655077" y="6041251"/>
            <a:ext cx="2149171" cy="307777"/>
          </a:xfrm>
          <a:prstGeom prst="rect">
            <a:avLst/>
          </a:prstGeom>
          <a:noFill/>
        </p:spPr>
        <p:txBody>
          <a:bodyPr wrap="square" rtlCol="0">
            <a:spAutoFit/>
          </a:bodyPr>
          <a:lstStyle/>
          <a:p>
            <a:pPr algn="ctr"/>
            <a:r>
              <a:rPr lang="en-GB" sz="1400" dirty="0"/>
              <a:t>Co-Founders</a:t>
            </a:r>
          </a:p>
        </p:txBody>
      </p:sp>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15287" y="4941168"/>
            <a:ext cx="1428750" cy="1038225"/>
          </a:xfrm>
          <a:prstGeom prst="rect">
            <a:avLst/>
          </a:prstGeom>
        </p:spPr>
      </p:pic>
      <p:sp>
        <p:nvSpPr>
          <p:cNvPr id="14" name="Rectangle 4"/>
          <p:cNvSpPr>
            <a:spLocks noGrp="1" noChangeArrowheads="1"/>
          </p:cNvSpPr>
          <p:nvPr>
            <p:ph type="dt" sz="half" idx="10"/>
          </p:nvPr>
        </p:nvSpPr>
        <p:spPr>
          <a:xfrm>
            <a:off x="7068134" y="6453452"/>
            <a:ext cx="2089257" cy="414507"/>
          </a:xfrm>
          <a:ln/>
        </p:spPr>
        <p:txBody>
          <a:bodyPr/>
          <a:lstStyle>
            <a:lvl1pPr>
              <a:defRPr/>
            </a:lvl1pPr>
          </a:lstStyle>
          <a:p>
            <a:pPr>
              <a:defRPr/>
            </a:pPr>
            <a:r>
              <a:rPr lang="en-US" dirty="0"/>
              <a:t>Rory Ridley-Duff, 2018</a:t>
            </a:r>
          </a:p>
        </p:txBody>
      </p:sp>
      <p:pic>
        <p:nvPicPr>
          <p:cNvPr id="15" name="Picture 1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23528" y="6453452"/>
            <a:ext cx="905820" cy="316925"/>
          </a:xfrm>
          <a:prstGeom prst="rect">
            <a:avLst/>
          </a:prstGeom>
        </p:spPr>
      </p:pic>
      <p:pic>
        <p:nvPicPr>
          <p:cNvPr id="4" name="Picture 3">
            <a:extLst>
              <a:ext uri="{FF2B5EF4-FFF2-40B4-BE49-F238E27FC236}">
                <a16:creationId xmlns:a16="http://schemas.microsoft.com/office/drawing/2014/main" id="{84D01D49-49D8-453D-9A57-080C743DB5D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339752" y="5091966"/>
            <a:ext cx="2088232" cy="946124"/>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7993"/>
    </mc:Choice>
    <mc:Fallback xmlns="">
      <p:transition spd="slow" advTm="7993"/>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274638"/>
            <a:ext cx="8640960" cy="1143000"/>
          </a:xfrm>
        </p:spPr>
        <p:txBody>
          <a:bodyPr/>
          <a:lstStyle/>
          <a:p>
            <a:r>
              <a:rPr lang="en-GB" sz="3200" dirty="0"/>
              <a:t>Sustainable cooperative enterprises</a:t>
            </a:r>
          </a:p>
        </p:txBody>
      </p:sp>
      <p:sp>
        <p:nvSpPr>
          <p:cNvPr id="4" name="Content Placeholder 3"/>
          <p:cNvSpPr>
            <a:spLocks noGrp="1"/>
          </p:cNvSpPr>
          <p:nvPr>
            <p:ph idx="1"/>
          </p:nvPr>
        </p:nvSpPr>
        <p:spPr>
          <a:xfrm>
            <a:off x="457200" y="1340768"/>
            <a:ext cx="8229600" cy="4968552"/>
          </a:xfrm>
        </p:spPr>
        <p:txBody>
          <a:bodyPr/>
          <a:lstStyle/>
          <a:p>
            <a:pPr>
              <a:spcBef>
                <a:spcPts val="1800"/>
              </a:spcBef>
            </a:pPr>
            <a:r>
              <a:rPr lang="en-GB" sz="2000" dirty="0"/>
              <a:t>For the last 15 years, a group of staff / consultants linked to Sheffield Business School have worked on developing, researching and disseminating information about social and solidarity enterprises (</a:t>
            </a:r>
            <a:r>
              <a:rPr lang="en-GB" sz="2000" i="1" dirty="0"/>
              <a:t>enterprises with multiple stakeholders</a:t>
            </a:r>
            <a:r>
              <a:rPr lang="en-GB" sz="2000" dirty="0"/>
              <a:t>) to improve sustainability.</a:t>
            </a:r>
          </a:p>
          <a:p>
            <a:pPr>
              <a:spcBef>
                <a:spcPts val="1800"/>
              </a:spcBef>
            </a:pPr>
            <a:r>
              <a:rPr lang="en-GB" sz="2000" dirty="0"/>
              <a:t>In 2012 - Cliff Southcombe (MD, SEi Ltd), Nicci Dickins (MD, Make It Happen Consultancy Ltd) and Rory Ridley-Duff (Professor, Sheffield Business School) published a discussion document about:</a:t>
            </a:r>
          </a:p>
          <a:p>
            <a:pPr lvl="1">
              <a:spcBef>
                <a:spcPts val="1800"/>
              </a:spcBef>
            </a:pPr>
            <a:r>
              <a:rPr lang="en-GB" sz="1600" dirty="0"/>
              <a:t>Sharing wealth and power among primary stakeholders;</a:t>
            </a:r>
          </a:p>
          <a:p>
            <a:pPr lvl="1">
              <a:spcBef>
                <a:spcPts val="1200"/>
              </a:spcBef>
            </a:pPr>
            <a:r>
              <a:rPr lang="en-GB" sz="1600" dirty="0"/>
              <a:t>Reviewing ethical choices of which goods/services to offer;</a:t>
            </a:r>
          </a:p>
          <a:p>
            <a:pPr lvl="1">
              <a:spcBef>
                <a:spcPts val="1200"/>
              </a:spcBef>
            </a:pPr>
            <a:r>
              <a:rPr lang="en-GB" sz="1600" dirty="0"/>
              <a:t>Reviewing ethical practices in production and retailing;</a:t>
            </a:r>
          </a:p>
          <a:p>
            <a:pPr lvl="1">
              <a:spcBef>
                <a:spcPts val="1200"/>
              </a:spcBef>
            </a:pPr>
            <a:r>
              <a:rPr lang="en-GB" sz="1600" dirty="0"/>
              <a:t>Specifying social purpose(s) and audit their social impact(s);</a:t>
            </a:r>
          </a:p>
          <a:p>
            <a:pPr lvl="1">
              <a:spcBef>
                <a:spcPts val="1200"/>
              </a:spcBef>
            </a:pPr>
            <a:r>
              <a:rPr lang="en-GB" sz="1600" dirty="0"/>
              <a:t>Advancing social democratic models for ownership / governance / management</a:t>
            </a:r>
          </a:p>
          <a:p>
            <a:pPr>
              <a:spcBef>
                <a:spcPts val="1800"/>
              </a:spcBef>
            </a:pPr>
            <a:r>
              <a:rPr lang="en-GB" sz="1800" b="1" dirty="0"/>
              <a:t>In 2015, they registered the FairShares Association Ltd.</a:t>
            </a:r>
          </a:p>
        </p:txBody>
      </p:sp>
    </p:spTree>
    <p:custDataLst>
      <p:tags r:id="rId1"/>
    </p:custDataLst>
    <p:extLst>
      <p:ext uri="{BB962C8B-B14F-4D97-AF65-F5344CB8AC3E}">
        <p14:creationId xmlns:p14="http://schemas.microsoft.com/office/powerpoint/2010/main" val="3149953762"/>
      </p:ext>
    </p:extLst>
  </p:cSld>
  <p:clrMapOvr>
    <a:masterClrMapping/>
  </p:clrMapOvr>
  <mc:AlternateContent xmlns:mc="http://schemas.openxmlformats.org/markup-compatibility/2006" xmlns:p14="http://schemas.microsoft.com/office/powerpoint/2010/main">
    <mc:Choice Requires="p14">
      <p:transition spd="slow" p14:dur="2000" advTm="35693"/>
    </mc:Choice>
    <mc:Fallback xmlns="">
      <p:transition spd="slow" advTm="3569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 calcmode="lin" valueType="num">
                                      <p:cBhvr additive="base">
                                        <p:cTn id="19"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2" end="2"/>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4">
                                            <p:txEl>
                                              <p:pRg st="3" end="3"/>
                                            </p:txEl>
                                          </p:spTgt>
                                        </p:tgtEl>
                                        <p:attrNameLst>
                                          <p:attrName>style.visibility</p:attrName>
                                        </p:attrNameLst>
                                      </p:cBhvr>
                                      <p:to>
                                        <p:strVal val="visible"/>
                                      </p:to>
                                    </p:set>
                                    <p:anim calcmode="lin" valueType="num">
                                      <p:cBhvr additive="base">
                                        <p:cTn id="23"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4">
                                            <p:txEl>
                                              <p:pRg st="3" end="3"/>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 calcmode="lin" valueType="num">
                                      <p:cBhvr additive="base">
                                        <p:cTn id="27"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4">
                                            <p:txEl>
                                              <p:pRg st="4" end="4"/>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4">
                                            <p:txEl>
                                              <p:pRg st="5" end="5"/>
                                            </p:txEl>
                                          </p:spTgt>
                                        </p:tgtEl>
                                        <p:attrNameLst>
                                          <p:attrName>style.visibility</p:attrName>
                                        </p:attrNameLst>
                                      </p:cBhvr>
                                      <p:to>
                                        <p:strVal val="visible"/>
                                      </p:to>
                                    </p:set>
                                    <p:anim calcmode="lin" valueType="num">
                                      <p:cBhvr additive="base">
                                        <p:cTn id="31"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
                                            <p:txEl>
                                              <p:pRg st="5" end="5"/>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4">
                                            <p:txEl>
                                              <p:pRg st="6" end="6"/>
                                            </p:txEl>
                                          </p:spTgt>
                                        </p:tgtEl>
                                        <p:attrNameLst>
                                          <p:attrName>style.visibility</p:attrName>
                                        </p:attrNameLst>
                                      </p:cBhvr>
                                      <p:to>
                                        <p:strVal val="visible"/>
                                      </p:to>
                                    </p:set>
                                    <p:anim calcmode="lin" valueType="num">
                                      <p:cBhvr additive="base">
                                        <p:cTn id="35" dur="500" fill="hold"/>
                                        <p:tgtEl>
                                          <p:spTgt spid="4">
                                            <p:txEl>
                                              <p:pRg st="6" end="6"/>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4">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4">
                                            <p:txEl>
                                              <p:pRg st="7" end="7"/>
                                            </p:txEl>
                                          </p:spTgt>
                                        </p:tgtEl>
                                        <p:attrNameLst>
                                          <p:attrName>style.visibility</p:attrName>
                                        </p:attrNameLst>
                                      </p:cBhvr>
                                      <p:to>
                                        <p:strVal val="visible"/>
                                      </p:to>
                                    </p:set>
                                    <p:anim calcmode="lin" valueType="num">
                                      <p:cBhvr additive="base">
                                        <p:cTn id="41" dur="500" fill="hold"/>
                                        <p:tgtEl>
                                          <p:spTgt spid="4">
                                            <p:txEl>
                                              <p:pRg st="7" end="7"/>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4">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74638"/>
            <a:ext cx="8515672" cy="1143000"/>
          </a:xfrm>
        </p:spPr>
        <p:txBody>
          <a:bodyPr/>
          <a:lstStyle/>
          <a:p>
            <a:r>
              <a:rPr lang="en-GB" sz="3200" dirty="0"/>
              <a:t>FairShares Values and Principles</a:t>
            </a:r>
          </a:p>
        </p:txBody>
      </p:sp>
      <p:sp>
        <p:nvSpPr>
          <p:cNvPr id="3" name="Rectangle 2"/>
          <p:cNvSpPr/>
          <p:nvPr/>
        </p:nvSpPr>
        <p:spPr>
          <a:xfrm>
            <a:off x="611560" y="1219200"/>
            <a:ext cx="7848872" cy="5139869"/>
          </a:xfrm>
          <a:prstGeom prst="rect">
            <a:avLst/>
          </a:prstGeom>
        </p:spPr>
        <p:txBody>
          <a:bodyPr wrap="square">
            <a:spAutoFit/>
          </a:bodyPr>
          <a:lstStyle/>
          <a:p>
            <a:r>
              <a:rPr lang="en-GB" b="1" dirty="0"/>
              <a:t>1. Wealth and power sharing amongst primary stakeholders</a:t>
            </a:r>
          </a:p>
          <a:p>
            <a:r>
              <a:rPr lang="en-GB" sz="1400" b="0" dirty="0"/>
              <a:t>Structuring companies, co-operatives, associations and partnerships to advance equality and equity between members, stakeholder groups and trading partners. Wealth created is shared fairly amongst founders, producers, users and investors to promote mutuality and reciprocity. </a:t>
            </a:r>
          </a:p>
          <a:p>
            <a:endParaRPr lang="en-GB" sz="1400" dirty="0"/>
          </a:p>
          <a:p>
            <a:r>
              <a:rPr lang="en-GB" b="1" dirty="0"/>
              <a:t>2. Specification of social purpose(s) and auditing of impact(s)</a:t>
            </a:r>
          </a:p>
          <a:p>
            <a:r>
              <a:rPr lang="en-GB" sz="1400" b="0" dirty="0"/>
              <a:t>Empowering members through the constitution to establish and evaluate social value creation (such as specific improvements to their own, their community’s and the wider environment’s health and well-being).</a:t>
            </a:r>
          </a:p>
          <a:p>
            <a:r>
              <a:rPr lang="en-GB" sz="1400" dirty="0"/>
              <a:t> </a:t>
            </a:r>
          </a:p>
          <a:p>
            <a:r>
              <a:rPr lang="en-GB" b="1" dirty="0"/>
              <a:t>3. Ethical review of the choice of goods/services offered </a:t>
            </a:r>
          </a:p>
          <a:p>
            <a:r>
              <a:rPr lang="en-GB" sz="1400" b="0" dirty="0"/>
              <a:t>Encouraging members to think carefully about the well-being that their joint enterprise creates (or could create) through designing and offering products and services.</a:t>
            </a:r>
          </a:p>
          <a:p>
            <a:endParaRPr lang="en-GB" sz="1400" dirty="0"/>
          </a:p>
          <a:p>
            <a:r>
              <a:rPr lang="en-GB" b="1" dirty="0"/>
              <a:t>4. Ethical review of production and retailing processes </a:t>
            </a:r>
          </a:p>
          <a:p>
            <a:r>
              <a:rPr lang="en-GB" sz="1400" b="0" dirty="0"/>
              <a:t>Developing products and services using production and retailing processes that positively affect members, society and the environment.</a:t>
            </a:r>
          </a:p>
          <a:p>
            <a:endParaRPr lang="en-GB" sz="1400" dirty="0"/>
          </a:p>
          <a:p>
            <a:r>
              <a:rPr lang="en-GB" b="1" dirty="0"/>
              <a:t>5. Social democratic ownership, governance and management </a:t>
            </a:r>
          </a:p>
          <a:p>
            <a:r>
              <a:rPr lang="en-GB" sz="1400" b="0" dirty="0"/>
              <a:t>Extending ownership amongst all primary stakeholders who are directly affected by operations so that they have a clear right to participate in decisions on how the (natural, human, social, intellectual, economic and financial) capital they contribute is managed.</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13340" y="5733257"/>
            <a:ext cx="940078" cy="940078"/>
          </a:xfrm>
          <a:prstGeom prst="rect">
            <a:avLst/>
          </a:prstGeom>
        </p:spPr>
      </p:pic>
      <p:sp>
        <p:nvSpPr>
          <p:cNvPr id="6" name="TextBox 5"/>
          <p:cNvSpPr txBox="1"/>
          <p:nvPr/>
        </p:nvSpPr>
        <p:spPr>
          <a:xfrm>
            <a:off x="5303333" y="6488668"/>
            <a:ext cx="3840667" cy="369332"/>
          </a:xfrm>
          <a:prstGeom prst="rect">
            <a:avLst/>
          </a:prstGeom>
          <a:noFill/>
        </p:spPr>
        <p:txBody>
          <a:bodyPr wrap="none" rtlCol="0">
            <a:spAutoFit/>
          </a:bodyPr>
          <a:lstStyle/>
          <a:p>
            <a:r>
              <a:rPr lang="en-GB" sz="1200" b="0" dirty="0"/>
              <a:t>Source: </a:t>
            </a:r>
            <a:r>
              <a:rPr lang="en-GB" sz="1200" b="0" dirty="0">
                <a:hlinkClick r:id="rId4"/>
              </a:rPr>
              <a:t>http://www.fairshares.coop/brand-principles/</a:t>
            </a:r>
            <a:r>
              <a:rPr lang="en-GB" sz="1200" b="0" dirty="0"/>
              <a:t> </a:t>
            </a:r>
            <a:r>
              <a:rPr lang="en-GB" dirty="0"/>
              <a:t> </a:t>
            </a:r>
          </a:p>
        </p:txBody>
      </p:sp>
    </p:spTree>
    <p:custDataLst>
      <p:tags r:id="rId1"/>
    </p:custDataLst>
    <p:extLst>
      <p:ext uri="{BB962C8B-B14F-4D97-AF65-F5344CB8AC3E}">
        <p14:creationId xmlns:p14="http://schemas.microsoft.com/office/powerpoint/2010/main" val="2215496665"/>
      </p:ext>
    </p:extLst>
  </p:cSld>
  <p:clrMapOvr>
    <a:masterClrMapping/>
  </p:clrMapOvr>
  <mc:AlternateContent xmlns:mc="http://schemas.openxmlformats.org/markup-compatibility/2006" xmlns:p14="http://schemas.microsoft.com/office/powerpoint/2010/main">
    <mc:Choice Requires="p14">
      <p:transition spd="slow" p14:dur="2000" advTm="41792"/>
    </mc:Choice>
    <mc:Fallback xmlns="">
      <p:transition spd="slow" advTm="41792"/>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 calcmode="lin" valueType="num">
                                      <p:cBhvr additive="base">
                                        <p:cTn id="1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3" end="3"/>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 calcmode="lin" valueType="num">
                                      <p:cBhvr additive="base">
                                        <p:cTn id="2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 calcmode="lin" valueType="num">
                                      <p:cBhvr additive="base">
                                        <p:cTn id="3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 calcmode="lin" valueType="num">
                                      <p:cBhvr additive="base">
                                        <p:cTn id="35"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3">
                                            <p:txEl>
                                              <p:pRg st="9" end="9"/>
                                            </p:txEl>
                                          </p:spTgt>
                                        </p:tgtEl>
                                        <p:attrNameLst>
                                          <p:attrName>style.visibility</p:attrName>
                                        </p:attrNameLst>
                                      </p:cBhvr>
                                      <p:to>
                                        <p:strVal val="visible"/>
                                      </p:to>
                                    </p:set>
                                    <p:anim calcmode="lin" valueType="num">
                                      <p:cBhvr additive="base">
                                        <p:cTn id="41"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9" end="9"/>
                                            </p:txEl>
                                          </p:spTgt>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3">
                                            <p:txEl>
                                              <p:pRg st="10" end="10"/>
                                            </p:txEl>
                                          </p:spTgt>
                                        </p:tgtEl>
                                        <p:attrNameLst>
                                          <p:attrName>style.visibility</p:attrName>
                                        </p:attrNameLst>
                                      </p:cBhvr>
                                      <p:to>
                                        <p:strVal val="visible"/>
                                      </p:to>
                                    </p:set>
                                    <p:anim calcmode="lin" valueType="num">
                                      <p:cBhvr additive="base">
                                        <p:cTn id="45"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nodeType="clickEffect">
                                  <p:stCondLst>
                                    <p:cond delay="0"/>
                                  </p:stCondLst>
                                  <p:childTnLst>
                                    <p:set>
                                      <p:cBhvr>
                                        <p:cTn id="50" dur="1" fill="hold">
                                          <p:stCondLst>
                                            <p:cond delay="0"/>
                                          </p:stCondLst>
                                        </p:cTn>
                                        <p:tgtEl>
                                          <p:spTgt spid="3">
                                            <p:txEl>
                                              <p:pRg st="12" end="12"/>
                                            </p:txEl>
                                          </p:spTgt>
                                        </p:tgtEl>
                                        <p:attrNameLst>
                                          <p:attrName>style.visibility</p:attrName>
                                        </p:attrNameLst>
                                      </p:cBhvr>
                                      <p:to>
                                        <p:strVal val="visible"/>
                                      </p:to>
                                    </p:set>
                                    <p:anim calcmode="lin" valueType="num">
                                      <p:cBhvr additive="base">
                                        <p:cTn id="51"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3">
                                            <p:txEl>
                                              <p:pRg st="12" end="12"/>
                                            </p:txEl>
                                          </p:spTgt>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3">
                                            <p:txEl>
                                              <p:pRg st="13" end="13"/>
                                            </p:txEl>
                                          </p:spTgt>
                                        </p:tgtEl>
                                        <p:attrNameLst>
                                          <p:attrName>style.visibility</p:attrName>
                                        </p:attrNameLst>
                                      </p:cBhvr>
                                      <p:to>
                                        <p:strVal val="visible"/>
                                      </p:to>
                                    </p:set>
                                    <p:anim calcmode="lin" valueType="num">
                                      <p:cBhvr additive="base">
                                        <p:cTn id="55" dur="500" fill="hold"/>
                                        <p:tgtEl>
                                          <p:spTgt spid="3">
                                            <p:txEl>
                                              <p:pRg st="13" end="13"/>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13" end="1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274638"/>
            <a:ext cx="8640960" cy="1143000"/>
          </a:xfrm>
        </p:spPr>
        <p:txBody>
          <a:bodyPr/>
          <a:lstStyle/>
          <a:p>
            <a:r>
              <a:rPr lang="en-GB" sz="3200" dirty="0"/>
              <a:t>FairShares: A Video Introduction</a:t>
            </a:r>
          </a:p>
        </p:txBody>
      </p:sp>
      <p:pic>
        <p:nvPicPr>
          <p:cNvPr id="5" name="K2HWpl4eXII"/>
          <p:cNvPicPr>
            <a:picLocks noGrp="1" noRot="1" noChangeAspect="1"/>
          </p:cNvPicPr>
          <p:nvPr>
            <p:ph idx="1"/>
            <a:videoFile r:link="rId2"/>
          </p:nvPr>
        </p:nvPicPr>
        <p:blipFill>
          <a:blip r:embed="rId4"/>
          <a:stretch>
            <a:fillRect/>
          </a:stretch>
        </p:blipFill>
        <p:spPr>
          <a:xfrm>
            <a:off x="971600" y="2204864"/>
            <a:ext cx="7168795" cy="4032448"/>
          </a:xfrm>
          <a:prstGeom prst="rect">
            <a:avLst/>
          </a:prstGeom>
        </p:spPr>
      </p:pic>
      <p:sp>
        <p:nvSpPr>
          <p:cNvPr id="6" name="Rectangle 5"/>
          <p:cNvSpPr/>
          <p:nvPr/>
        </p:nvSpPr>
        <p:spPr>
          <a:xfrm>
            <a:off x="683567" y="1342509"/>
            <a:ext cx="7809691" cy="646331"/>
          </a:xfrm>
          <a:prstGeom prst="rect">
            <a:avLst/>
          </a:prstGeom>
        </p:spPr>
        <p:txBody>
          <a:bodyPr wrap="square">
            <a:spAutoFit/>
          </a:bodyPr>
          <a:lstStyle/>
          <a:p>
            <a:pPr>
              <a:spcBef>
                <a:spcPts val="1800"/>
              </a:spcBef>
            </a:pPr>
            <a:r>
              <a:rPr lang="en-GB" dirty="0"/>
              <a:t>Rob Jameson (below) and Eric Doriean of Mass Mosaic registered </a:t>
            </a:r>
            <a:r>
              <a:rPr lang="en-GB" dirty="0">
                <a:hlinkClick r:id="rId5"/>
              </a:rPr>
              <a:t>AnyShare Society</a:t>
            </a:r>
            <a:r>
              <a:rPr lang="en-GB" dirty="0"/>
              <a:t> as a FairShares Company in the USA (January 2016).</a:t>
            </a:r>
          </a:p>
        </p:txBody>
      </p:sp>
    </p:spTree>
    <p:custDataLst>
      <p:tags r:id="rId1"/>
    </p:custDataLst>
    <p:extLst>
      <p:ext uri="{BB962C8B-B14F-4D97-AF65-F5344CB8AC3E}">
        <p14:creationId xmlns:p14="http://schemas.microsoft.com/office/powerpoint/2010/main" val="685758736"/>
      </p:ext>
    </p:extLst>
  </p:cSld>
  <p:clrMapOvr>
    <a:masterClrMapping/>
  </p:clrMapOvr>
  <mc:AlternateContent xmlns:mc="http://schemas.openxmlformats.org/markup-compatibility/2006" xmlns:p14="http://schemas.microsoft.com/office/powerpoint/2010/main">
    <mc:Choice Requires="p14">
      <p:transition spd="slow" p14:dur="2000" advTm="35693"/>
    </mc:Choice>
    <mc:Fallback xmlns="">
      <p:transition spd="slow" advTm="35693"/>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Oval 15"/>
          <p:cNvSpPr/>
          <p:nvPr/>
        </p:nvSpPr>
        <p:spPr>
          <a:xfrm>
            <a:off x="2583505" y="2429595"/>
            <a:ext cx="3802142" cy="351968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Oval 7"/>
          <p:cNvSpPr/>
          <p:nvPr/>
        </p:nvSpPr>
        <p:spPr>
          <a:xfrm>
            <a:off x="2914515" y="2766180"/>
            <a:ext cx="3096344" cy="2880320"/>
          </a:xfrm>
          <a:prstGeom prst="ellipse">
            <a:avLst/>
          </a:prstGeom>
          <a:solidFill>
            <a:srgbClr val="C9E7A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Oval 4"/>
          <p:cNvSpPr/>
          <p:nvPr/>
        </p:nvSpPr>
        <p:spPr>
          <a:xfrm>
            <a:off x="3347864" y="3140968"/>
            <a:ext cx="2232248" cy="2160240"/>
          </a:xfrm>
          <a:prstGeom prst="ellipse">
            <a:avLst/>
          </a:prstGeom>
          <a:solidFill>
            <a:srgbClr val="FFB7B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Content Placeholder 3"/>
          <p:cNvSpPr>
            <a:spLocks noGrp="1"/>
          </p:cNvSpPr>
          <p:nvPr>
            <p:ph idx="1"/>
          </p:nvPr>
        </p:nvSpPr>
        <p:spPr>
          <a:xfrm>
            <a:off x="457200" y="1340768"/>
            <a:ext cx="8229600" cy="1152128"/>
          </a:xfrm>
        </p:spPr>
        <p:txBody>
          <a:bodyPr/>
          <a:lstStyle/>
          <a:p>
            <a:pPr>
              <a:spcBef>
                <a:spcPts val="1800"/>
              </a:spcBef>
            </a:pPr>
            <a:r>
              <a:rPr lang="en-GB" sz="2400" dirty="0"/>
              <a:t>Do you structure your organisations to recognise these stakeholders?</a:t>
            </a:r>
          </a:p>
        </p:txBody>
      </p:sp>
      <p:sp>
        <p:nvSpPr>
          <p:cNvPr id="3" name="Oval 2"/>
          <p:cNvSpPr/>
          <p:nvPr/>
        </p:nvSpPr>
        <p:spPr>
          <a:xfrm>
            <a:off x="3707904" y="3501008"/>
            <a:ext cx="1512168" cy="1440160"/>
          </a:xfrm>
          <a:prstGeom prst="ellipse">
            <a:avLst/>
          </a:prstGeom>
          <a:solidFill>
            <a:schemeClr val="bg1"/>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en-GB" sz="1600" dirty="0"/>
              <a:t>Founders</a:t>
            </a:r>
            <a:endParaRPr lang="en-GB" dirty="0"/>
          </a:p>
        </p:txBody>
      </p:sp>
      <p:sp>
        <p:nvSpPr>
          <p:cNvPr id="6" name="TextBox 5"/>
          <p:cNvSpPr txBox="1"/>
          <p:nvPr/>
        </p:nvSpPr>
        <p:spPr>
          <a:xfrm>
            <a:off x="473450" y="6093296"/>
            <a:ext cx="8075240" cy="338554"/>
          </a:xfrm>
          <a:prstGeom prst="rect">
            <a:avLst/>
          </a:prstGeom>
          <a:noFill/>
        </p:spPr>
        <p:txBody>
          <a:bodyPr wrap="square" rtlCol="0">
            <a:spAutoFit/>
          </a:bodyPr>
          <a:lstStyle/>
          <a:p>
            <a:pPr algn="ctr"/>
            <a:r>
              <a:rPr lang="en-GB" sz="1600" b="1" dirty="0"/>
              <a:t>Are the interests of these stakeholders recognised in theory / practice?</a:t>
            </a:r>
          </a:p>
        </p:txBody>
      </p:sp>
      <p:sp>
        <p:nvSpPr>
          <p:cNvPr id="12" name="TextBox 11"/>
          <p:cNvSpPr txBox="1"/>
          <p:nvPr/>
        </p:nvSpPr>
        <p:spPr>
          <a:xfrm>
            <a:off x="4039476" y="3163216"/>
            <a:ext cx="822661" cy="338554"/>
          </a:xfrm>
          <a:prstGeom prst="rect">
            <a:avLst/>
          </a:prstGeom>
          <a:noFill/>
        </p:spPr>
        <p:txBody>
          <a:bodyPr wrap="none" rtlCol="0">
            <a:spAutoFit/>
          </a:bodyPr>
          <a:lstStyle/>
          <a:p>
            <a:r>
              <a:rPr lang="en-GB" sz="1600" dirty="0"/>
              <a:t>Labour</a:t>
            </a:r>
          </a:p>
        </p:txBody>
      </p:sp>
      <p:sp>
        <p:nvSpPr>
          <p:cNvPr id="13" name="TextBox 12"/>
          <p:cNvSpPr txBox="1"/>
          <p:nvPr/>
        </p:nvSpPr>
        <p:spPr>
          <a:xfrm>
            <a:off x="4079551" y="2791290"/>
            <a:ext cx="720069" cy="338554"/>
          </a:xfrm>
          <a:prstGeom prst="rect">
            <a:avLst/>
          </a:prstGeom>
          <a:noFill/>
        </p:spPr>
        <p:txBody>
          <a:bodyPr wrap="none" rtlCol="0">
            <a:spAutoFit/>
          </a:bodyPr>
          <a:lstStyle/>
          <a:p>
            <a:r>
              <a:rPr lang="en-GB" sz="1600" dirty="0"/>
              <a:t>Users</a:t>
            </a:r>
          </a:p>
        </p:txBody>
      </p:sp>
      <p:sp>
        <p:nvSpPr>
          <p:cNvPr id="14" name="TextBox 13"/>
          <p:cNvSpPr txBox="1"/>
          <p:nvPr/>
        </p:nvSpPr>
        <p:spPr>
          <a:xfrm>
            <a:off x="646329" y="3129844"/>
            <a:ext cx="1937176" cy="2308324"/>
          </a:xfrm>
          <a:prstGeom prst="rect">
            <a:avLst/>
          </a:prstGeom>
          <a:noFill/>
        </p:spPr>
        <p:txBody>
          <a:bodyPr wrap="square" rtlCol="0">
            <a:spAutoFit/>
          </a:bodyPr>
          <a:lstStyle/>
          <a:p>
            <a:r>
              <a:rPr lang="en-GB" dirty="0"/>
              <a:t>We promote solidarity enterprises that recognise the legitimate interests of these primary stakeholders</a:t>
            </a:r>
            <a:endParaRPr lang="en-GB" i="1" dirty="0"/>
          </a:p>
        </p:txBody>
      </p:sp>
      <p:sp>
        <p:nvSpPr>
          <p:cNvPr id="17" name="TextBox 16"/>
          <p:cNvSpPr txBox="1"/>
          <p:nvPr/>
        </p:nvSpPr>
        <p:spPr>
          <a:xfrm>
            <a:off x="3954874" y="2461229"/>
            <a:ext cx="1018227" cy="338554"/>
          </a:xfrm>
          <a:prstGeom prst="rect">
            <a:avLst/>
          </a:prstGeom>
          <a:noFill/>
        </p:spPr>
        <p:txBody>
          <a:bodyPr wrap="none" rtlCol="0">
            <a:spAutoFit/>
          </a:bodyPr>
          <a:lstStyle/>
          <a:p>
            <a:r>
              <a:rPr lang="en-GB" sz="1600" dirty="0"/>
              <a:t>Investors</a:t>
            </a:r>
          </a:p>
        </p:txBody>
      </p:sp>
      <p:sp>
        <p:nvSpPr>
          <p:cNvPr id="15" name="Title 1"/>
          <p:cNvSpPr>
            <a:spLocks noGrp="1"/>
          </p:cNvSpPr>
          <p:nvPr>
            <p:ph type="title"/>
          </p:nvPr>
        </p:nvSpPr>
        <p:spPr>
          <a:xfrm>
            <a:off x="179512" y="274638"/>
            <a:ext cx="8640960" cy="1143000"/>
          </a:xfrm>
        </p:spPr>
        <p:txBody>
          <a:bodyPr/>
          <a:lstStyle/>
          <a:p>
            <a:r>
              <a:rPr lang="en-GB" sz="2800" dirty="0"/>
              <a:t>Sustainable enterprises: primary stakeholders</a:t>
            </a:r>
          </a:p>
        </p:txBody>
      </p:sp>
    </p:spTree>
    <p:custDataLst>
      <p:tags r:id="rId1"/>
    </p:custDataLst>
    <p:extLst>
      <p:ext uri="{BB962C8B-B14F-4D97-AF65-F5344CB8AC3E}">
        <p14:creationId xmlns:p14="http://schemas.microsoft.com/office/powerpoint/2010/main" val="3600011520"/>
      </p:ext>
    </p:extLst>
  </p:cSld>
  <p:clrMapOvr>
    <a:masterClrMapping/>
  </p:clrMapOvr>
  <mc:AlternateContent xmlns:mc="http://schemas.openxmlformats.org/markup-compatibility/2006" xmlns:p14="http://schemas.microsoft.com/office/powerpoint/2010/main">
    <mc:Choice Requires="p14">
      <p:transition spd="slow" p14:dur="2000" advTm="49202"/>
    </mc:Choice>
    <mc:Fallback xmlns="">
      <p:transition spd="slow" advTm="4920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500" fill="hold"/>
                                        <p:tgtEl>
                                          <p:spTgt spid="14"/>
                                        </p:tgtEl>
                                        <p:attrNameLst>
                                          <p:attrName>ppt_x</p:attrName>
                                        </p:attrNameLst>
                                      </p:cBhvr>
                                      <p:tavLst>
                                        <p:tav tm="0">
                                          <p:val>
                                            <p:strVal val="0-#ppt_w/2"/>
                                          </p:val>
                                        </p:tav>
                                        <p:tav tm="100000">
                                          <p:val>
                                            <p:strVal val="#ppt_x"/>
                                          </p:val>
                                        </p:tav>
                                      </p:tavLst>
                                    </p:anim>
                                    <p:anim calcmode="lin" valueType="num">
                                      <p:cBhvr additive="base">
                                        <p:cTn id="14"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6" grpId="0"/>
      <p:bldP spid="1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Oval 15"/>
          <p:cNvSpPr/>
          <p:nvPr/>
        </p:nvSpPr>
        <p:spPr>
          <a:xfrm>
            <a:off x="2583505" y="2429595"/>
            <a:ext cx="3802142" cy="3519685"/>
          </a:xfrm>
          <a:prstGeom prst="ellipse">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Oval 7"/>
          <p:cNvSpPr/>
          <p:nvPr/>
        </p:nvSpPr>
        <p:spPr>
          <a:xfrm>
            <a:off x="2914515" y="2751432"/>
            <a:ext cx="3096344" cy="2880320"/>
          </a:xfrm>
          <a:prstGeom prst="ellipse">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Oval 4"/>
          <p:cNvSpPr/>
          <p:nvPr/>
        </p:nvSpPr>
        <p:spPr>
          <a:xfrm>
            <a:off x="3347864" y="3140968"/>
            <a:ext cx="2232248" cy="2160240"/>
          </a:xfrm>
          <a:prstGeom prst="ellipse">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p:cNvSpPr>
            <a:spLocks noGrp="1"/>
          </p:cNvSpPr>
          <p:nvPr>
            <p:ph type="title"/>
          </p:nvPr>
        </p:nvSpPr>
        <p:spPr>
          <a:xfrm>
            <a:off x="179512" y="274638"/>
            <a:ext cx="8640960" cy="1143000"/>
          </a:xfrm>
        </p:spPr>
        <p:txBody>
          <a:bodyPr/>
          <a:lstStyle/>
          <a:p>
            <a:r>
              <a:rPr lang="en-GB" sz="3200" dirty="0"/>
              <a:t>Limitations in private enterprise?</a:t>
            </a:r>
          </a:p>
        </p:txBody>
      </p:sp>
      <p:sp>
        <p:nvSpPr>
          <p:cNvPr id="3" name="Oval 2"/>
          <p:cNvSpPr/>
          <p:nvPr/>
        </p:nvSpPr>
        <p:spPr>
          <a:xfrm>
            <a:off x="3707904" y="3501008"/>
            <a:ext cx="1512168" cy="1440160"/>
          </a:xfrm>
          <a:prstGeom prst="ellipse">
            <a:avLst/>
          </a:prstGeom>
          <a:solidFill>
            <a:schemeClr val="bg1"/>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en-GB" sz="1600" dirty="0"/>
              <a:t>Founders</a:t>
            </a:r>
            <a:endParaRPr lang="en-GB" dirty="0"/>
          </a:p>
        </p:txBody>
      </p:sp>
      <p:sp>
        <p:nvSpPr>
          <p:cNvPr id="7" name="TextBox 6"/>
          <p:cNvSpPr txBox="1"/>
          <p:nvPr/>
        </p:nvSpPr>
        <p:spPr>
          <a:xfrm>
            <a:off x="6439435" y="3066926"/>
            <a:ext cx="2458616" cy="2308324"/>
          </a:xfrm>
          <a:prstGeom prst="rect">
            <a:avLst/>
          </a:prstGeom>
          <a:noFill/>
        </p:spPr>
        <p:txBody>
          <a:bodyPr wrap="square" rtlCol="0">
            <a:spAutoFit/>
          </a:bodyPr>
          <a:lstStyle/>
          <a:p>
            <a:r>
              <a:rPr lang="en-GB" dirty="0"/>
              <a:t>Private enterprises normally exclude labour and users from membership. </a:t>
            </a:r>
          </a:p>
          <a:p>
            <a:endParaRPr lang="en-GB" dirty="0"/>
          </a:p>
          <a:p>
            <a:r>
              <a:rPr lang="en-GB" dirty="0"/>
              <a:t>Instead they </a:t>
            </a:r>
            <a:r>
              <a:rPr lang="en-GB" i="1" dirty="0"/>
              <a:t>contract </a:t>
            </a:r>
            <a:r>
              <a:rPr lang="en-GB" dirty="0"/>
              <a:t>with them to secure resources.</a:t>
            </a:r>
          </a:p>
        </p:txBody>
      </p:sp>
      <p:cxnSp>
        <p:nvCxnSpPr>
          <p:cNvPr id="9" name="Straight Arrow Connector 8"/>
          <p:cNvCxnSpPr/>
          <p:nvPr/>
        </p:nvCxnSpPr>
        <p:spPr>
          <a:xfrm>
            <a:off x="1971437" y="3717032"/>
            <a:ext cx="1376427" cy="0"/>
          </a:xfrm>
          <a:prstGeom prst="straightConnector1">
            <a:avLst/>
          </a:prstGeom>
          <a:ln>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4039476" y="3163216"/>
            <a:ext cx="822661" cy="338554"/>
          </a:xfrm>
          <a:prstGeom prst="rect">
            <a:avLst/>
          </a:prstGeom>
          <a:noFill/>
        </p:spPr>
        <p:txBody>
          <a:bodyPr wrap="none" rtlCol="0">
            <a:spAutoFit/>
          </a:bodyPr>
          <a:lstStyle/>
          <a:p>
            <a:r>
              <a:rPr lang="en-GB" sz="1600" dirty="0"/>
              <a:t>Labour</a:t>
            </a:r>
          </a:p>
        </p:txBody>
      </p:sp>
      <p:sp>
        <p:nvSpPr>
          <p:cNvPr id="13" name="TextBox 12"/>
          <p:cNvSpPr txBox="1"/>
          <p:nvPr/>
        </p:nvSpPr>
        <p:spPr>
          <a:xfrm>
            <a:off x="4079551" y="2791290"/>
            <a:ext cx="720069" cy="338554"/>
          </a:xfrm>
          <a:prstGeom prst="rect">
            <a:avLst/>
          </a:prstGeom>
          <a:noFill/>
        </p:spPr>
        <p:txBody>
          <a:bodyPr wrap="none" rtlCol="0">
            <a:spAutoFit/>
          </a:bodyPr>
          <a:lstStyle/>
          <a:p>
            <a:r>
              <a:rPr lang="en-GB" sz="1600" dirty="0"/>
              <a:t>Users</a:t>
            </a:r>
          </a:p>
        </p:txBody>
      </p:sp>
      <p:sp>
        <p:nvSpPr>
          <p:cNvPr id="14" name="TextBox 13"/>
          <p:cNvSpPr txBox="1"/>
          <p:nvPr/>
        </p:nvSpPr>
        <p:spPr>
          <a:xfrm>
            <a:off x="323528" y="2636912"/>
            <a:ext cx="1800200" cy="2585323"/>
          </a:xfrm>
          <a:prstGeom prst="rect">
            <a:avLst/>
          </a:prstGeom>
          <a:noFill/>
        </p:spPr>
        <p:txBody>
          <a:bodyPr wrap="square" rtlCol="0">
            <a:spAutoFit/>
          </a:bodyPr>
          <a:lstStyle/>
          <a:p>
            <a:r>
              <a:rPr lang="en-GB" dirty="0"/>
              <a:t>These</a:t>
            </a:r>
            <a:br>
              <a:rPr lang="en-GB" dirty="0"/>
            </a:br>
            <a:r>
              <a:rPr lang="en-GB" dirty="0"/>
              <a:t>groups </a:t>
            </a:r>
            <a:br>
              <a:rPr lang="en-GB" dirty="0"/>
            </a:br>
            <a:r>
              <a:rPr lang="en-GB" dirty="0"/>
              <a:t>are not recognised as owners of the wealth their mutual interactions create.</a:t>
            </a:r>
            <a:endParaRPr lang="en-GB" i="1" dirty="0"/>
          </a:p>
        </p:txBody>
      </p:sp>
      <p:cxnSp>
        <p:nvCxnSpPr>
          <p:cNvPr id="15" name="Straight Arrow Connector 14"/>
          <p:cNvCxnSpPr/>
          <p:nvPr/>
        </p:nvCxnSpPr>
        <p:spPr>
          <a:xfrm flipH="1">
            <a:off x="5719355" y="2564904"/>
            <a:ext cx="940877" cy="564940"/>
          </a:xfrm>
          <a:prstGeom prst="straightConnector1">
            <a:avLst/>
          </a:prstGeom>
          <a:ln>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3954874" y="2461229"/>
            <a:ext cx="1018227" cy="338554"/>
          </a:xfrm>
          <a:prstGeom prst="rect">
            <a:avLst/>
          </a:prstGeom>
          <a:noFill/>
        </p:spPr>
        <p:txBody>
          <a:bodyPr wrap="none" rtlCol="0">
            <a:spAutoFit/>
          </a:bodyPr>
          <a:lstStyle/>
          <a:p>
            <a:r>
              <a:rPr lang="en-GB" sz="1600" dirty="0"/>
              <a:t>Investors</a:t>
            </a:r>
          </a:p>
        </p:txBody>
      </p:sp>
      <p:cxnSp>
        <p:nvCxnSpPr>
          <p:cNvPr id="18" name="Straight Arrow Connector 17"/>
          <p:cNvCxnSpPr/>
          <p:nvPr/>
        </p:nvCxnSpPr>
        <p:spPr>
          <a:xfrm>
            <a:off x="1979712" y="4725144"/>
            <a:ext cx="1728192" cy="0"/>
          </a:xfrm>
          <a:prstGeom prst="straightConnector1">
            <a:avLst/>
          </a:prstGeom>
          <a:ln>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323528" y="5796553"/>
            <a:ext cx="8496944" cy="584775"/>
          </a:xfrm>
          <a:prstGeom prst="rect">
            <a:avLst/>
          </a:prstGeom>
          <a:solidFill>
            <a:schemeClr val="bg1"/>
          </a:solidFill>
        </p:spPr>
        <p:txBody>
          <a:bodyPr wrap="square" rtlCol="0">
            <a:spAutoFit/>
          </a:bodyPr>
          <a:lstStyle/>
          <a:p>
            <a:pPr algn="ctr"/>
            <a:r>
              <a:rPr lang="en-GB" sz="1600" i="1" dirty="0"/>
              <a:t>The ‘simple’ private enterprise does not use its constitution to attract labour and users, </a:t>
            </a:r>
            <a:br>
              <a:rPr lang="en-GB" sz="1600" i="1" dirty="0"/>
            </a:br>
            <a:r>
              <a:rPr lang="en-GB" sz="1600" i="1" dirty="0"/>
              <a:t>and usually requires re-negotiation when investors are involved.</a:t>
            </a:r>
          </a:p>
        </p:txBody>
      </p:sp>
      <p:sp>
        <p:nvSpPr>
          <p:cNvPr id="20" name="TextBox 19"/>
          <p:cNvSpPr txBox="1"/>
          <p:nvPr/>
        </p:nvSpPr>
        <p:spPr>
          <a:xfrm>
            <a:off x="1857915" y="2238897"/>
            <a:ext cx="1685077" cy="1384995"/>
          </a:xfrm>
          <a:prstGeom prst="rect">
            <a:avLst/>
          </a:prstGeom>
          <a:noFill/>
        </p:spPr>
        <p:txBody>
          <a:bodyPr wrap="none" rtlCol="0">
            <a:spAutoFit/>
          </a:bodyPr>
          <a:lstStyle/>
          <a:p>
            <a:r>
              <a:rPr lang="en-GB" sz="1400" b="1" dirty="0"/>
              <a:t>Founders</a:t>
            </a:r>
            <a:r>
              <a:rPr lang="en-GB" sz="1400" dirty="0"/>
              <a:t> acquire </a:t>
            </a:r>
            <a:br>
              <a:rPr lang="en-GB" sz="1400" dirty="0"/>
            </a:br>
            <a:r>
              <a:rPr lang="en-GB" sz="1400" dirty="0"/>
              <a:t>exclusive control </a:t>
            </a:r>
            <a:br>
              <a:rPr lang="en-GB" sz="1400" dirty="0"/>
            </a:br>
            <a:r>
              <a:rPr lang="en-GB" sz="1400" dirty="0"/>
              <a:t>over IP </a:t>
            </a:r>
            <a:br>
              <a:rPr lang="en-GB" sz="1400" dirty="0"/>
            </a:br>
            <a:r>
              <a:rPr lang="en-GB" sz="1400" dirty="0"/>
              <a:t>needed to </a:t>
            </a:r>
          </a:p>
          <a:p>
            <a:r>
              <a:rPr lang="en-GB" sz="1400" dirty="0"/>
              <a:t>generate</a:t>
            </a:r>
            <a:br>
              <a:rPr lang="en-GB" sz="1400" dirty="0"/>
            </a:br>
            <a:r>
              <a:rPr lang="en-GB" sz="1400" dirty="0"/>
              <a:t>wealth </a:t>
            </a:r>
          </a:p>
        </p:txBody>
      </p:sp>
      <p:cxnSp>
        <p:nvCxnSpPr>
          <p:cNvPr id="21" name="Straight Arrow Connector 20"/>
          <p:cNvCxnSpPr/>
          <p:nvPr/>
        </p:nvCxnSpPr>
        <p:spPr>
          <a:xfrm flipH="1" flipV="1">
            <a:off x="2813489" y="2799783"/>
            <a:ext cx="1141385" cy="113327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6732240" y="1694848"/>
            <a:ext cx="1637928" cy="1169551"/>
          </a:xfrm>
          <a:prstGeom prst="rect">
            <a:avLst/>
          </a:prstGeom>
        </p:spPr>
        <p:txBody>
          <a:bodyPr wrap="square">
            <a:spAutoFit/>
          </a:bodyPr>
          <a:lstStyle/>
          <a:p>
            <a:r>
              <a:rPr lang="en-GB" sz="1400" dirty="0"/>
              <a:t>External investors, only enfranchised if risk capital is needed.</a:t>
            </a:r>
          </a:p>
        </p:txBody>
      </p:sp>
    </p:spTree>
    <p:custDataLst>
      <p:tags r:id="rId1"/>
    </p:custDataLst>
    <p:extLst>
      <p:ext uri="{BB962C8B-B14F-4D97-AF65-F5344CB8AC3E}">
        <p14:creationId xmlns:p14="http://schemas.microsoft.com/office/powerpoint/2010/main" val="516950460"/>
      </p:ext>
    </p:extLst>
  </p:cSld>
  <p:clrMapOvr>
    <a:masterClrMapping/>
  </p:clrMapOvr>
  <mc:AlternateContent xmlns:mc="http://schemas.openxmlformats.org/markup-compatibility/2006" xmlns:p14="http://schemas.microsoft.com/office/powerpoint/2010/main">
    <mc:Choice Requires="p14">
      <p:transition spd="slow" p14:dur="2000" advTm="58990"/>
    </mc:Choice>
    <mc:Fallback xmlns="">
      <p:transition spd="slow" advTm="5899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dissolve">
                                      <p:cBhvr>
                                        <p:cTn id="7" dur="2000"/>
                                        <p:tgtEl>
                                          <p:spTgt spid="16"/>
                                        </p:tgtEl>
                                      </p:cBhvr>
                                    </p:animEffect>
                                  </p:childTnLst>
                                </p:cTn>
                              </p:par>
                              <p:par>
                                <p:cTn id="8" presetID="9"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dissolve">
                                      <p:cBhvr>
                                        <p:cTn id="10" dur="2000"/>
                                        <p:tgtEl>
                                          <p:spTgt spid="8"/>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dissolve">
                                      <p:cBhvr>
                                        <p:cTn id="13" dur="20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grpId="0" nodeType="clickEffect">
                                  <p:stCondLst>
                                    <p:cond delay="0"/>
                                  </p:stCondLst>
                                  <p:childTnLst>
                                    <p:set>
                                      <p:cBhvr>
                                        <p:cTn id="17" dur="1" fill="hold">
                                          <p:stCondLst>
                                            <p:cond delay="0"/>
                                          </p:stCondLst>
                                        </p:cTn>
                                        <p:tgtEl>
                                          <p:spTgt spid="14"/>
                                        </p:tgtEl>
                                        <p:attrNameLst>
                                          <p:attrName>style.visibility</p:attrName>
                                        </p:attrNameLst>
                                      </p:cBhvr>
                                      <p:to>
                                        <p:strVal val="visible"/>
                                      </p:to>
                                    </p:set>
                                    <p:anim calcmode="lin" valueType="num">
                                      <p:cBhvr additive="base">
                                        <p:cTn id="18" dur="500" fill="hold"/>
                                        <p:tgtEl>
                                          <p:spTgt spid="14"/>
                                        </p:tgtEl>
                                        <p:attrNameLst>
                                          <p:attrName>ppt_x</p:attrName>
                                        </p:attrNameLst>
                                      </p:cBhvr>
                                      <p:tavLst>
                                        <p:tav tm="0">
                                          <p:val>
                                            <p:strVal val="0-#ppt_w/2"/>
                                          </p:val>
                                        </p:tav>
                                        <p:tav tm="100000">
                                          <p:val>
                                            <p:strVal val="#ppt_x"/>
                                          </p:val>
                                        </p:tav>
                                      </p:tavLst>
                                    </p:anim>
                                    <p:anim calcmode="lin" valueType="num">
                                      <p:cBhvr additive="base">
                                        <p:cTn id="19" dur="500" fill="hold"/>
                                        <p:tgtEl>
                                          <p:spTgt spid="14"/>
                                        </p:tgtEl>
                                        <p:attrNameLst>
                                          <p:attrName>ppt_y</p:attrName>
                                        </p:attrNameLst>
                                      </p:cBhvr>
                                      <p:tavLst>
                                        <p:tav tm="0">
                                          <p:val>
                                            <p:strVal val="#ppt_y"/>
                                          </p:val>
                                        </p:tav>
                                        <p:tav tm="100000">
                                          <p:val>
                                            <p:strVal val="#ppt_y"/>
                                          </p:val>
                                        </p:tav>
                                      </p:tavLst>
                                    </p:anim>
                                  </p:childTnLst>
                                </p:cTn>
                              </p:par>
                              <p:par>
                                <p:cTn id="20" presetID="2" presetClass="entr" presetSubtype="8" fill="hold" nodeType="with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additive="base">
                                        <p:cTn id="22" dur="500" fill="hold"/>
                                        <p:tgtEl>
                                          <p:spTgt spid="9"/>
                                        </p:tgtEl>
                                        <p:attrNameLst>
                                          <p:attrName>ppt_x</p:attrName>
                                        </p:attrNameLst>
                                      </p:cBhvr>
                                      <p:tavLst>
                                        <p:tav tm="0">
                                          <p:val>
                                            <p:strVal val="0-#ppt_w/2"/>
                                          </p:val>
                                        </p:tav>
                                        <p:tav tm="100000">
                                          <p:val>
                                            <p:strVal val="#ppt_x"/>
                                          </p:val>
                                        </p:tav>
                                      </p:tavLst>
                                    </p:anim>
                                    <p:anim calcmode="lin" valueType="num">
                                      <p:cBhvr additive="base">
                                        <p:cTn id="23" dur="500" fill="hold"/>
                                        <p:tgtEl>
                                          <p:spTgt spid="9"/>
                                        </p:tgtEl>
                                        <p:attrNameLst>
                                          <p:attrName>ppt_y</p:attrName>
                                        </p:attrNameLst>
                                      </p:cBhvr>
                                      <p:tavLst>
                                        <p:tav tm="0">
                                          <p:val>
                                            <p:strVal val="#ppt_y"/>
                                          </p:val>
                                        </p:tav>
                                        <p:tav tm="100000">
                                          <p:val>
                                            <p:strVal val="#ppt_y"/>
                                          </p:val>
                                        </p:tav>
                                      </p:tavLst>
                                    </p:anim>
                                  </p:childTnLst>
                                </p:cTn>
                              </p:par>
                              <p:par>
                                <p:cTn id="24" presetID="2" presetClass="entr" presetSubtype="8" fill="hold" nodeType="withEffect">
                                  <p:stCondLst>
                                    <p:cond delay="0"/>
                                  </p:stCondLst>
                                  <p:childTnLst>
                                    <p:set>
                                      <p:cBhvr>
                                        <p:cTn id="25" dur="1" fill="hold">
                                          <p:stCondLst>
                                            <p:cond delay="0"/>
                                          </p:stCondLst>
                                        </p:cTn>
                                        <p:tgtEl>
                                          <p:spTgt spid="18"/>
                                        </p:tgtEl>
                                        <p:attrNameLst>
                                          <p:attrName>style.visibility</p:attrName>
                                        </p:attrNameLst>
                                      </p:cBhvr>
                                      <p:to>
                                        <p:strVal val="visible"/>
                                      </p:to>
                                    </p:set>
                                    <p:anim calcmode="lin" valueType="num">
                                      <p:cBhvr additive="base">
                                        <p:cTn id="26" dur="500" fill="hold"/>
                                        <p:tgtEl>
                                          <p:spTgt spid="18"/>
                                        </p:tgtEl>
                                        <p:attrNameLst>
                                          <p:attrName>ppt_x</p:attrName>
                                        </p:attrNameLst>
                                      </p:cBhvr>
                                      <p:tavLst>
                                        <p:tav tm="0">
                                          <p:val>
                                            <p:strVal val="0-#ppt_w/2"/>
                                          </p:val>
                                        </p:tav>
                                        <p:tav tm="100000">
                                          <p:val>
                                            <p:strVal val="#ppt_x"/>
                                          </p:val>
                                        </p:tav>
                                      </p:tavLst>
                                    </p:anim>
                                    <p:anim calcmode="lin" valueType="num">
                                      <p:cBhvr additive="base">
                                        <p:cTn id="27" dur="500" fill="hold"/>
                                        <p:tgtEl>
                                          <p:spTgt spid="18"/>
                                        </p:tgtEl>
                                        <p:attrNameLst>
                                          <p:attrName>ppt_y</p:attrName>
                                        </p:attrNameLst>
                                      </p:cBhvr>
                                      <p:tavLst>
                                        <p:tav tm="0">
                                          <p:val>
                                            <p:strVal val="#ppt_y"/>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20"/>
                                        </p:tgtEl>
                                        <p:attrNameLst>
                                          <p:attrName>style.visibility</p:attrName>
                                        </p:attrNameLst>
                                      </p:cBhvr>
                                      <p:to>
                                        <p:strVal val="visible"/>
                                      </p:to>
                                    </p:set>
                                  </p:childTnLst>
                                </p:cTn>
                              </p:par>
                              <p:par>
                                <p:cTn id="32" presetID="1" presetClass="entr" presetSubtype="0" fill="hold" nodeType="withEffect">
                                  <p:stCondLst>
                                    <p:cond delay="0"/>
                                  </p:stCondLst>
                                  <p:childTnLst>
                                    <p:set>
                                      <p:cBhvr>
                                        <p:cTn id="33" dur="1" fill="hold">
                                          <p:stCondLst>
                                            <p:cond delay="0"/>
                                          </p:stCondLst>
                                        </p:cTn>
                                        <p:tgtEl>
                                          <p:spTgt spid="21"/>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2" presetClass="entr" presetSubtype="2" fill="hold" grpId="0" nodeType="clickEffect">
                                  <p:stCondLst>
                                    <p:cond delay="0"/>
                                  </p:stCondLst>
                                  <p:childTnLst>
                                    <p:set>
                                      <p:cBhvr>
                                        <p:cTn id="37" dur="1" fill="hold">
                                          <p:stCondLst>
                                            <p:cond delay="0"/>
                                          </p:stCondLst>
                                        </p:cTn>
                                        <p:tgtEl>
                                          <p:spTgt spid="7"/>
                                        </p:tgtEl>
                                        <p:attrNameLst>
                                          <p:attrName>style.visibility</p:attrName>
                                        </p:attrNameLst>
                                      </p:cBhvr>
                                      <p:to>
                                        <p:strVal val="visible"/>
                                      </p:to>
                                    </p:set>
                                    <p:anim calcmode="lin" valueType="num">
                                      <p:cBhvr additive="base">
                                        <p:cTn id="38" dur="500" fill="hold"/>
                                        <p:tgtEl>
                                          <p:spTgt spid="7"/>
                                        </p:tgtEl>
                                        <p:attrNameLst>
                                          <p:attrName>ppt_x</p:attrName>
                                        </p:attrNameLst>
                                      </p:cBhvr>
                                      <p:tavLst>
                                        <p:tav tm="0">
                                          <p:val>
                                            <p:strVal val="1+#ppt_w/2"/>
                                          </p:val>
                                        </p:tav>
                                        <p:tav tm="100000">
                                          <p:val>
                                            <p:strVal val="#ppt_x"/>
                                          </p:val>
                                        </p:tav>
                                      </p:tavLst>
                                    </p:anim>
                                    <p:anim calcmode="lin" valueType="num">
                                      <p:cBhvr additive="base">
                                        <p:cTn id="39"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 presetClass="entr" presetSubtype="2" fill="hold" nodeType="clickEffect">
                                  <p:stCondLst>
                                    <p:cond delay="0"/>
                                  </p:stCondLst>
                                  <p:childTnLst>
                                    <p:set>
                                      <p:cBhvr>
                                        <p:cTn id="43" dur="1" fill="hold">
                                          <p:stCondLst>
                                            <p:cond delay="0"/>
                                          </p:stCondLst>
                                        </p:cTn>
                                        <p:tgtEl>
                                          <p:spTgt spid="15"/>
                                        </p:tgtEl>
                                        <p:attrNameLst>
                                          <p:attrName>style.visibility</p:attrName>
                                        </p:attrNameLst>
                                      </p:cBhvr>
                                      <p:to>
                                        <p:strVal val="visible"/>
                                      </p:to>
                                    </p:set>
                                    <p:anim calcmode="lin" valueType="num">
                                      <p:cBhvr additive="base">
                                        <p:cTn id="44" dur="500" fill="hold"/>
                                        <p:tgtEl>
                                          <p:spTgt spid="15"/>
                                        </p:tgtEl>
                                        <p:attrNameLst>
                                          <p:attrName>ppt_x</p:attrName>
                                        </p:attrNameLst>
                                      </p:cBhvr>
                                      <p:tavLst>
                                        <p:tav tm="0">
                                          <p:val>
                                            <p:strVal val="1+#ppt_w/2"/>
                                          </p:val>
                                        </p:tav>
                                        <p:tav tm="100000">
                                          <p:val>
                                            <p:strVal val="#ppt_x"/>
                                          </p:val>
                                        </p:tav>
                                      </p:tavLst>
                                    </p:anim>
                                    <p:anim calcmode="lin" valueType="num">
                                      <p:cBhvr additive="base">
                                        <p:cTn id="45" dur="500" fill="hold"/>
                                        <p:tgtEl>
                                          <p:spTgt spid="15"/>
                                        </p:tgtEl>
                                        <p:attrNameLst>
                                          <p:attrName>ppt_y</p:attrName>
                                        </p:attrNameLst>
                                      </p:cBhvr>
                                      <p:tavLst>
                                        <p:tav tm="0">
                                          <p:val>
                                            <p:strVal val="#ppt_y"/>
                                          </p:val>
                                        </p:tav>
                                        <p:tav tm="100000">
                                          <p:val>
                                            <p:strVal val="#ppt_y"/>
                                          </p:val>
                                        </p:tav>
                                      </p:tavLst>
                                    </p:anim>
                                  </p:childTnLst>
                                </p:cTn>
                              </p:par>
                              <p:par>
                                <p:cTn id="46" presetID="2" presetClass="entr" presetSubtype="2" fill="hold" grpId="0" nodeType="withEffect">
                                  <p:stCondLst>
                                    <p:cond delay="0"/>
                                  </p:stCondLst>
                                  <p:childTnLst>
                                    <p:set>
                                      <p:cBhvr>
                                        <p:cTn id="47" dur="1" fill="hold">
                                          <p:stCondLst>
                                            <p:cond delay="0"/>
                                          </p:stCondLst>
                                        </p:cTn>
                                        <p:tgtEl>
                                          <p:spTgt spid="11"/>
                                        </p:tgtEl>
                                        <p:attrNameLst>
                                          <p:attrName>style.visibility</p:attrName>
                                        </p:attrNameLst>
                                      </p:cBhvr>
                                      <p:to>
                                        <p:strVal val="visible"/>
                                      </p:to>
                                    </p:set>
                                    <p:anim calcmode="lin" valueType="num">
                                      <p:cBhvr additive="base">
                                        <p:cTn id="48" dur="500" fill="hold"/>
                                        <p:tgtEl>
                                          <p:spTgt spid="11"/>
                                        </p:tgtEl>
                                        <p:attrNameLst>
                                          <p:attrName>ppt_x</p:attrName>
                                        </p:attrNameLst>
                                      </p:cBhvr>
                                      <p:tavLst>
                                        <p:tav tm="0">
                                          <p:val>
                                            <p:strVal val="1+#ppt_w/2"/>
                                          </p:val>
                                        </p:tav>
                                        <p:tav tm="100000">
                                          <p:val>
                                            <p:strVal val="#ppt_x"/>
                                          </p:val>
                                        </p:tav>
                                      </p:tavLst>
                                    </p:anim>
                                    <p:anim calcmode="lin" valueType="num">
                                      <p:cBhvr additive="base">
                                        <p:cTn id="49"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2" presetClass="entr" presetSubtype="4" fill="hold" grpId="0" nodeType="clickEffect">
                                  <p:stCondLst>
                                    <p:cond delay="0"/>
                                  </p:stCondLst>
                                  <p:childTnLst>
                                    <p:set>
                                      <p:cBhvr>
                                        <p:cTn id="53" dur="1" fill="hold">
                                          <p:stCondLst>
                                            <p:cond delay="0"/>
                                          </p:stCondLst>
                                        </p:cTn>
                                        <p:tgtEl>
                                          <p:spTgt spid="19"/>
                                        </p:tgtEl>
                                        <p:attrNameLst>
                                          <p:attrName>style.visibility</p:attrName>
                                        </p:attrNameLst>
                                      </p:cBhvr>
                                      <p:to>
                                        <p:strVal val="visible"/>
                                      </p:to>
                                    </p:set>
                                    <p:anim calcmode="lin" valueType="num">
                                      <p:cBhvr additive="base">
                                        <p:cTn id="54" dur="500" fill="hold"/>
                                        <p:tgtEl>
                                          <p:spTgt spid="19"/>
                                        </p:tgtEl>
                                        <p:attrNameLst>
                                          <p:attrName>ppt_x</p:attrName>
                                        </p:attrNameLst>
                                      </p:cBhvr>
                                      <p:tavLst>
                                        <p:tav tm="0">
                                          <p:val>
                                            <p:strVal val="#ppt_x"/>
                                          </p:val>
                                        </p:tav>
                                        <p:tav tm="100000">
                                          <p:val>
                                            <p:strVal val="#ppt_x"/>
                                          </p:val>
                                        </p:tav>
                                      </p:tavLst>
                                    </p:anim>
                                    <p:anim calcmode="lin" valueType="num">
                                      <p:cBhvr additive="base">
                                        <p:cTn id="55"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8" grpId="0" animBg="1"/>
      <p:bldP spid="5" grpId="0" animBg="1"/>
      <p:bldP spid="7" grpId="0"/>
      <p:bldP spid="14" grpId="0"/>
      <p:bldP spid="19" grpId="0" animBg="1"/>
      <p:bldP spid="20" grpId="0"/>
      <p:bldP spid="1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Oval 15"/>
          <p:cNvSpPr/>
          <p:nvPr/>
        </p:nvSpPr>
        <p:spPr>
          <a:xfrm>
            <a:off x="2567177" y="2425511"/>
            <a:ext cx="3802142" cy="3548261"/>
          </a:xfrm>
          <a:prstGeom prst="ellipse">
            <a:avLst/>
          </a:prstGeom>
          <a:solidFill>
            <a:schemeClr val="bg1">
              <a:lumMod val="85000"/>
            </a:schemeClr>
          </a:solidFill>
          <a:ln>
            <a:solidFill>
              <a:schemeClr val="tx1">
                <a:lumMod val="65000"/>
                <a:lumOff val="35000"/>
                <a:alpha val="73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Oval 7"/>
          <p:cNvSpPr/>
          <p:nvPr/>
        </p:nvSpPr>
        <p:spPr>
          <a:xfrm>
            <a:off x="2915816" y="2768994"/>
            <a:ext cx="3096344" cy="2880320"/>
          </a:xfrm>
          <a:prstGeom prst="ellipse">
            <a:avLst/>
          </a:prstGeom>
          <a:solidFill>
            <a:srgbClr val="C7FDD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Oval 4"/>
          <p:cNvSpPr/>
          <p:nvPr/>
        </p:nvSpPr>
        <p:spPr>
          <a:xfrm>
            <a:off x="3347864" y="3140968"/>
            <a:ext cx="2232248" cy="2160240"/>
          </a:xfrm>
          <a:prstGeom prst="ellipse">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p:cNvSpPr>
            <a:spLocks noGrp="1"/>
          </p:cNvSpPr>
          <p:nvPr>
            <p:ph type="title"/>
          </p:nvPr>
        </p:nvSpPr>
        <p:spPr>
          <a:xfrm>
            <a:off x="179512" y="274638"/>
            <a:ext cx="8640960" cy="1143000"/>
          </a:xfrm>
        </p:spPr>
        <p:txBody>
          <a:bodyPr/>
          <a:lstStyle/>
          <a:p>
            <a:r>
              <a:rPr lang="en-GB" sz="3200" dirty="0"/>
              <a:t>Limitations in charities?</a:t>
            </a:r>
          </a:p>
        </p:txBody>
      </p:sp>
      <p:sp>
        <p:nvSpPr>
          <p:cNvPr id="3" name="Oval 2"/>
          <p:cNvSpPr/>
          <p:nvPr/>
        </p:nvSpPr>
        <p:spPr>
          <a:xfrm>
            <a:off x="3707904" y="3501008"/>
            <a:ext cx="1512168" cy="1440160"/>
          </a:xfrm>
          <a:prstGeom prst="ellipse">
            <a:avLst/>
          </a:prstGeom>
          <a:solidFill>
            <a:schemeClr val="bg1">
              <a:lumMod val="85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en-GB" sz="1600" dirty="0"/>
              <a:t>Founders</a:t>
            </a:r>
            <a:endParaRPr lang="en-GB" dirty="0"/>
          </a:p>
        </p:txBody>
      </p:sp>
      <p:sp>
        <p:nvSpPr>
          <p:cNvPr id="7" name="TextBox 6"/>
          <p:cNvSpPr txBox="1"/>
          <p:nvPr/>
        </p:nvSpPr>
        <p:spPr>
          <a:xfrm>
            <a:off x="827585" y="1556792"/>
            <a:ext cx="7632848" cy="646331"/>
          </a:xfrm>
          <a:prstGeom prst="rect">
            <a:avLst/>
          </a:prstGeom>
          <a:noFill/>
        </p:spPr>
        <p:txBody>
          <a:bodyPr wrap="square" rtlCol="0">
            <a:spAutoFit/>
          </a:bodyPr>
          <a:lstStyle/>
          <a:p>
            <a:r>
              <a:rPr lang="en-GB" dirty="0"/>
              <a:t>Charitable organisations get money through donations, grants, member subscriptions and other funders to support a beneficiary group.</a:t>
            </a:r>
            <a:endParaRPr lang="en-GB" i="1" dirty="0"/>
          </a:p>
        </p:txBody>
      </p:sp>
      <p:cxnSp>
        <p:nvCxnSpPr>
          <p:cNvPr id="9" name="Straight Arrow Connector 8"/>
          <p:cNvCxnSpPr/>
          <p:nvPr/>
        </p:nvCxnSpPr>
        <p:spPr>
          <a:xfrm>
            <a:off x="1971437" y="3717032"/>
            <a:ext cx="944379" cy="0"/>
          </a:xfrm>
          <a:prstGeom prst="straightConnector1">
            <a:avLst/>
          </a:prstGeom>
          <a:ln>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4039476" y="3163216"/>
            <a:ext cx="822661" cy="338554"/>
          </a:xfrm>
          <a:prstGeom prst="rect">
            <a:avLst/>
          </a:prstGeom>
          <a:noFill/>
        </p:spPr>
        <p:txBody>
          <a:bodyPr wrap="none" rtlCol="0">
            <a:spAutoFit/>
          </a:bodyPr>
          <a:lstStyle/>
          <a:p>
            <a:r>
              <a:rPr lang="en-GB" sz="1600" dirty="0"/>
              <a:t>Labour</a:t>
            </a:r>
          </a:p>
        </p:txBody>
      </p:sp>
      <p:sp>
        <p:nvSpPr>
          <p:cNvPr id="13" name="TextBox 12"/>
          <p:cNvSpPr txBox="1"/>
          <p:nvPr/>
        </p:nvSpPr>
        <p:spPr>
          <a:xfrm>
            <a:off x="4079551" y="2791290"/>
            <a:ext cx="720069" cy="338554"/>
          </a:xfrm>
          <a:prstGeom prst="rect">
            <a:avLst/>
          </a:prstGeom>
          <a:noFill/>
        </p:spPr>
        <p:txBody>
          <a:bodyPr wrap="none" rtlCol="0">
            <a:spAutoFit/>
          </a:bodyPr>
          <a:lstStyle/>
          <a:p>
            <a:r>
              <a:rPr lang="en-GB" sz="1600" dirty="0"/>
              <a:t>Users</a:t>
            </a:r>
          </a:p>
        </p:txBody>
      </p:sp>
      <p:sp>
        <p:nvSpPr>
          <p:cNvPr id="14" name="TextBox 13"/>
          <p:cNvSpPr txBox="1"/>
          <p:nvPr/>
        </p:nvSpPr>
        <p:spPr>
          <a:xfrm>
            <a:off x="473450" y="2931909"/>
            <a:ext cx="1452474" cy="2585323"/>
          </a:xfrm>
          <a:prstGeom prst="rect">
            <a:avLst/>
          </a:prstGeom>
          <a:noFill/>
        </p:spPr>
        <p:txBody>
          <a:bodyPr wrap="square" rtlCol="0">
            <a:spAutoFit/>
          </a:bodyPr>
          <a:lstStyle/>
          <a:p>
            <a:r>
              <a:rPr lang="en-GB" dirty="0"/>
              <a:t>None of these groups are supposed to profit from the wealth created by stakeholder interactions.</a:t>
            </a:r>
            <a:endParaRPr lang="en-GB" i="1" dirty="0"/>
          </a:p>
        </p:txBody>
      </p:sp>
      <p:sp>
        <p:nvSpPr>
          <p:cNvPr id="17" name="TextBox 16"/>
          <p:cNvSpPr txBox="1"/>
          <p:nvPr/>
        </p:nvSpPr>
        <p:spPr>
          <a:xfrm>
            <a:off x="3701274" y="2483264"/>
            <a:ext cx="1550424" cy="276999"/>
          </a:xfrm>
          <a:prstGeom prst="rect">
            <a:avLst/>
          </a:prstGeom>
          <a:noFill/>
        </p:spPr>
        <p:txBody>
          <a:bodyPr wrap="none" rtlCol="0">
            <a:spAutoFit/>
          </a:bodyPr>
          <a:lstStyle/>
          <a:p>
            <a:r>
              <a:rPr lang="en-GB" sz="1200" dirty="0">
                <a:solidFill>
                  <a:srgbClr val="FF0000"/>
                </a:solidFill>
              </a:rPr>
              <a:t>(Donors / Members)</a:t>
            </a:r>
            <a:endParaRPr lang="en-GB" sz="1200" dirty="0"/>
          </a:p>
        </p:txBody>
      </p:sp>
      <p:cxnSp>
        <p:nvCxnSpPr>
          <p:cNvPr id="18" name="Straight Arrow Connector 17"/>
          <p:cNvCxnSpPr/>
          <p:nvPr/>
        </p:nvCxnSpPr>
        <p:spPr>
          <a:xfrm>
            <a:off x="1979712" y="4725144"/>
            <a:ext cx="1728192" cy="0"/>
          </a:xfrm>
          <a:prstGeom prst="straightConnector1">
            <a:avLst/>
          </a:prstGeom>
          <a:ln>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flipV="1">
            <a:off x="1979712" y="4221088"/>
            <a:ext cx="1975162" cy="7461"/>
          </a:xfrm>
          <a:prstGeom prst="straightConnector1">
            <a:avLst/>
          </a:prstGeom>
          <a:ln>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683568" y="5796553"/>
            <a:ext cx="7776864" cy="584775"/>
          </a:xfrm>
          <a:prstGeom prst="rect">
            <a:avLst/>
          </a:prstGeom>
          <a:solidFill>
            <a:schemeClr val="bg1"/>
          </a:solidFill>
        </p:spPr>
        <p:txBody>
          <a:bodyPr wrap="square" rtlCol="0">
            <a:spAutoFit/>
          </a:bodyPr>
          <a:lstStyle/>
          <a:p>
            <a:pPr algn="ctr"/>
            <a:r>
              <a:rPr lang="en-GB" sz="1600" i="1" dirty="0"/>
              <a:t>A charity's constitution is designed to </a:t>
            </a:r>
            <a:r>
              <a:rPr lang="en-GB" sz="1600" i="1" u="sng" dirty="0"/>
              <a:t>limit</a:t>
            </a:r>
            <a:r>
              <a:rPr lang="en-GB" sz="1600" i="1" dirty="0"/>
              <a:t> wealth sharing.</a:t>
            </a:r>
          </a:p>
          <a:p>
            <a:pPr algn="ctr"/>
            <a:r>
              <a:rPr lang="en-GB" sz="1600" i="1" dirty="0"/>
              <a:t>It is not a vehicle for enriching founders, labour force members or donor-members.</a:t>
            </a:r>
          </a:p>
        </p:txBody>
      </p:sp>
      <p:sp>
        <p:nvSpPr>
          <p:cNvPr id="20" name="TextBox 19"/>
          <p:cNvSpPr txBox="1"/>
          <p:nvPr/>
        </p:nvSpPr>
        <p:spPr>
          <a:xfrm>
            <a:off x="3821761" y="5243990"/>
            <a:ext cx="1356462" cy="338554"/>
          </a:xfrm>
          <a:prstGeom prst="rect">
            <a:avLst/>
          </a:prstGeom>
          <a:noFill/>
        </p:spPr>
        <p:txBody>
          <a:bodyPr wrap="none" rtlCol="0">
            <a:spAutoFit/>
          </a:bodyPr>
          <a:lstStyle/>
          <a:p>
            <a:r>
              <a:rPr lang="en-GB" sz="1600" dirty="0">
                <a:solidFill>
                  <a:srgbClr val="0070C0"/>
                </a:solidFill>
              </a:rPr>
              <a:t>Beneficiaries</a:t>
            </a:r>
          </a:p>
        </p:txBody>
      </p:sp>
    </p:spTree>
    <p:custDataLst>
      <p:tags r:id="rId1"/>
    </p:custDataLst>
    <p:extLst>
      <p:ext uri="{BB962C8B-B14F-4D97-AF65-F5344CB8AC3E}">
        <p14:creationId xmlns:p14="http://schemas.microsoft.com/office/powerpoint/2010/main" val="2364139900"/>
      </p:ext>
    </p:extLst>
  </p:cSld>
  <p:clrMapOvr>
    <a:masterClrMapping/>
  </p:clrMapOvr>
  <mc:AlternateContent xmlns:mc="http://schemas.openxmlformats.org/markup-compatibility/2006" xmlns:p14="http://schemas.microsoft.com/office/powerpoint/2010/main">
    <mc:Choice Requires="p14">
      <p:transition spd="slow" p14:dur="2000" advTm="47350"/>
    </mc:Choice>
    <mc:Fallback xmlns="">
      <p:transition spd="slow" advTm="4735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1+#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500" fill="hold"/>
                                        <p:tgtEl>
                                          <p:spTgt spid="14"/>
                                        </p:tgtEl>
                                        <p:attrNameLst>
                                          <p:attrName>ppt_x</p:attrName>
                                        </p:attrNameLst>
                                      </p:cBhvr>
                                      <p:tavLst>
                                        <p:tav tm="0">
                                          <p:val>
                                            <p:strVal val="0-#ppt_w/2"/>
                                          </p:val>
                                        </p:tav>
                                        <p:tav tm="100000">
                                          <p:val>
                                            <p:strVal val="#ppt_x"/>
                                          </p:val>
                                        </p:tav>
                                      </p:tavLst>
                                    </p:anim>
                                    <p:anim calcmode="lin" valueType="num">
                                      <p:cBhvr additive="base">
                                        <p:cTn id="14" dur="500" fill="hold"/>
                                        <p:tgtEl>
                                          <p:spTgt spid="14"/>
                                        </p:tgtEl>
                                        <p:attrNameLst>
                                          <p:attrName>ppt_y</p:attrName>
                                        </p:attrNameLst>
                                      </p:cBhvr>
                                      <p:tavLst>
                                        <p:tav tm="0">
                                          <p:val>
                                            <p:strVal val="#ppt_y"/>
                                          </p:val>
                                        </p:tav>
                                        <p:tav tm="100000">
                                          <p:val>
                                            <p:strVal val="#ppt_y"/>
                                          </p:val>
                                        </p:tav>
                                      </p:tavLst>
                                    </p:anim>
                                  </p:childTnLst>
                                </p:cTn>
                              </p:par>
                              <p:par>
                                <p:cTn id="15" presetID="2" presetClass="entr" presetSubtype="8" fill="hold" nodeType="with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500" fill="hold"/>
                                        <p:tgtEl>
                                          <p:spTgt spid="9"/>
                                        </p:tgtEl>
                                        <p:attrNameLst>
                                          <p:attrName>ppt_x</p:attrName>
                                        </p:attrNameLst>
                                      </p:cBhvr>
                                      <p:tavLst>
                                        <p:tav tm="0">
                                          <p:val>
                                            <p:strVal val="0-#ppt_w/2"/>
                                          </p:val>
                                        </p:tav>
                                        <p:tav tm="100000">
                                          <p:val>
                                            <p:strVal val="#ppt_x"/>
                                          </p:val>
                                        </p:tav>
                                      </p:tavLst>
                                    </p:anim>
                                    <p:anim calcmode="lin" valueType="num">
                                      <p:cBhvr additive="base">
                                        <p:cTn id="18" dur="500" fill="hold"/>
                                        <p:tgtEl>
                                          <p:spTgt spid="9"/>
                                        </p:tgtEl>
                                        <p:attrNameLst>
                                          <p:attrName>ppt_y</p:attrName>
                                        </p:attrNameLst>
                                      </p:cBhvr>
                                      <p:tavLst>
                                        <p:tav tm="0">
                                          <p:val>
                                            <p:strVal val="#ppt_y"/>
                                          </p:val>
                                        </p:tav>
                                        <p:tav tm="100000">
                                          <p:val>
                                            <p:strVal val="#ppt_y"/>
                                          </p:val>
                                        </p:tav>
                                      </p:tavLst>
                                    </p:anim>
                                  </p:childTnLst>
                                </p:cTn>
                              </p:par>
                              <p:par>
                                <p:cTn id="19" presetID="2" presetClass="entr" presetSubtype="8" fill="hold" nodeType="withEffect">
                                  <p:stCondLst>
                                    <p:cond delay="0"/>
                                  </p:stCondLst>
                                  <p:childTnLst>
                                    <p:set>
                                      <p:cBhvr>
                                        <p:cTn id="20" dur="1" fill="hold">
                                          <p:stCondLst>
                                            <p:cond delay="0"/>
                                          </p:stCondLst>
                                        </p:cTn>
                                        <p:tgtEl>
                                          <p:spTgt spid="19"/>
                                        </p:tgtEl>
                                        <p:attrNameLst>
                                          <p:attrName>style.visibility</p:attrName>
                                        </p:attrNameLst>
                                      </p:cBhvr>
                                      <p:to>
                                        <p:strVal val="visible"/>
                                      </p:to>
                                    </p:set>
                                    <p:anim calcmode="lin" valueType="num">
                                      <p:cBhvr additive="base">
                                        <p:cTn id="21" dur="500" fill="hold"/>
                                        <p:tgtEl>
                                          <p:spTgt spid="19"/>
                                        </p:tgtEl>
                                        <p:attrNameLst>
                                          <p:attrName>ppt_x</p:attrName>
                                        </p:attrNameLst>
                                      </p:cBhvr>
                                      <p:tavLst>
                                        <p:tav tm="0">
                                          <p:val>
                                            <p:strVal val="0-#ppt_w/2"/>
                                          </p:val>
                                        </p:tav>
                                        <p:tav tm="100000">
                                          <p:val>
                                            <p:strVal val="#ppt_x"/>
                                          </p:val>
                                        </p:tav>
                                      </p:tavLst>
                                    </p:anim>
                                    <p:anim calcmode="lin" valueType="num">
                                      <p:cBhvr additive="base">
                                        <p:cTn id="22" dur="500" fill="hold"/>
                                        <p:tgtEl>
                                          <p:spTgt spid="19"/>
                                        </p:tgtEl>
                                        <p:attrNameLst>
                                          <p:attrName>ppt_y</p:attrName>
                                        </p:attrNameLst>
                                      </p:cBhvr>
                                      <p:tavLst>
                                        <p:tav tm="0">
                                          <p:val>
                                            <p:strVal val="#ppt_y"/>
                                          </p:val>
                                        </p:tav>
                                        <p:tav tm="100000">
                                          <p:val>
                                            <p:strVal val="#ppt_y"/>
                                          </p:val>
                                        </p:tav>
                                      </p:tavLst>
                                    </p:anim>
                                  </p:childTnLst>
                                </p:cTn>
                              </p:par>
                              <p:par>
                                <p:cTn id="23" presetID="2" presetClass="entr" presetSubtype="8" fill="hold" nodeType="withEffect">
                                  <p:stCondLst>
                                    <p:cond delay="0"/>
                                  </p:stCondLst>
                                  <p:childTnLst>
                                    <p:set>
                                      <p:cBhvr>
                                        <p:cTn id="24" dur="1" fill="hold">
                                          <p:stCondLst>
                                            <p:cond delay="0"/>
                                          </p:stCondLst>
                                        </p:cTn>
                                        <p:tgtEl>
                                          <p:spTgt spid="18"/>
                                        </p:tgtEl>
                                        <p:attrNameLst>
                                          <p:attrName>style.visibility</p:attrName>
                                        </p:attrNameLst>
                                      </p:cBhvr>
                                      <p:to>
                                        <p:strVal val="visible"/>
                                      </p:to>
                                    </p:set>
                                    <p:anim calcmode="lin" valueType="num">
                                      <p:cBhvr additive="base">
                                        <p:cTn id="25" dur="500" fill="hold"/>
                                        <p:tgtEl>
                                          <p:spTgt spid="18"/>
                                        </p:tgtEl>
                                        <p:attrNameLst>
                                          <p:attrName>ppt_x</p:attrName>
                                        </p:attrNameLst>
                                      </p:cBhvr>
                                      <p:tavLst>
                                        <p:tav tm="0">
                                          <p:val>
                                            <p:strVal val="0-#ppt_w/2"/>
                                          </p:val>
                                        </p:tav>
                                        <p:tav tm="100000">
                                          <p:val>
                                            <p:strVal val="#ppt_x"/>
                                          </p:val>
                                        </p:tav>
                                      </p:tavLst>
                                    </p:anim>
                                    <p:anim calcmode="lin" valueType="num">
                                      <p:cBhvr additive="base">
                                        <p:cTn id="26" dur="500" fill="hold"/>
                                        <p:tgtEl>
                                          <p:spTgt spid="18"/>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1"/>
                                        </p:tgtEl>
                                        <p:attrNameLst>
                                          <p:attrName>style.visibility</p:attrName>
                                        </p:attrNameLst>
                                      </p:cBhvr>
                                      <p:to>
                                        <p:strVal val="visible"/>
                                      </p:to>
                                    </p:set>
                                    <p:anim calcmode="lin" valueType="num">
                                      <p:cBhvr additive="base">
                                        <p:cTn id="31" dur="500" fill="hold"/>
                                        <p:tgtEl>
                                          <p:spTgt spid="21"/>
                                        </p:tgtEl>
                                        <p:attrNameLst>
                                          <p:attrName>ppt_x</p:attrName>
                                        </p:attrNameLst>
                                      </p:cBhvr>
                                      <p:tavLst>
                                        <p:tav tm="0">
                                          <p:val>
                                            <p:strVal val="#ppt_x"/>
                                          </p:val>
                                        </p:tav>
                                        <p:tav tm="100000">
                                          <p:val>
                                            <p:strVal val="#ppt_x"/>
                                          </p:val>
                                        </p:tav>
                                      </p:tavLst>
                                    </p:anim>
                                    <p:anim calcmode="lin" valueType="num">
                                      <p:cBhvr additive="base">
                                        <p:cTn id="32"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4" grpId="0"/>
      <p:bldP spid="2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Oval 15"/>
          <p:cNvSpPr/>
          <p:nvPr/>
        </p:nvSpPr>
        <p:spPr>
          <a:xfrm>
            <a:off x="2567177" y="2445923"/>
            <a:ext cx="3802142" cy="3519685"/>
          </a:xfrm>
          <a:prstGeom prst="ellipse">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Oval 7"/>
          <p:cNvSpPr/>
          <p:nvPr/>
        </p:nvSpPr>
        <p:spPr>
          <a:xfrm>
            <a:off x="2915816" y="2813004"/>
            <a:ext cx="3096344" cy="2880320"/>
          </a:xfrm>
          <a:prstGeom prst="ellipse">
            <a:avLst/>
          </a:prstGeom>
          <a:solidFill>
            <a:srgbClr val="B6DF8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Oval 4"/>
          <p:cNvSpPr/>
          <p:nvPr/>
        </p:nvSpPr>
        <p:spPr>
          <a:xfrm>
            <a:off x="3347864" y="3140968"/>
            <a:ext cx="2232248" cy="2160240"/>
          </a:xfrm>
          <a:prstGeom prst="ellipse">
            <a:avLst/>
          </a:prstGeom>
          <a:solidFill>
            <a:srgbClr val="FFC5C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p:cNvSpPr>
            <a:spLocks noGrp="1"/>
          </p:cNvSpPr>
          <p:nvPr>
            <p:ph type="title"/>
          </p:nvPr>
        </p:nvSpPr>
        <p:spPr>
          <a:xfrm>
            <a:off x="179512" y="274638"/>
            <a:ext cx="8640960" cy="1143000"/>
          </a:xfrm>
        </p:spPr>
        <p:txBody>
          <a:bodyPr/>
          <a:lstStyle/>
          <a:p>
            <a:r>
              <a:rPr lang="en-GB" sz="3200" dirty="0"/>
              <a:t>Limitations in single-stakeholder coops?</a:t>
            </a:r>
          </a:p>
        </p:txBody>
      </p:sp>
      <p:sp>
        <p:nvSpPr>
          <p:cNvPr id="3" name="Oval 2"/>
          <p:cNvSpPr/>
          <p:nvPr/>
        </p:nvSpPr>
        <p:spPr>
          <a:xfrm>
            <a:off x="3707904" y="3501008"/>
            <a:ext cx="1512168" cy="1440160"/>
          </a:xfrm>
          <a:prstGeom prst="ellipse">
            <a:avLst/>
          </a:prstGeom>
          <a:solidFill>
            <a:schemeClr val="bg1">
              <a:lumMod val="85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en-GB" sz="1600" dirty="0"/>
              <a:t>Founders</a:t>
            </a:r>
            <a:endParaRPr lang="en-GB" dirty="0"/>
          </a:p>
        </p:txBody>
      </p:sp>
      <p:sp>
        <p:nvSpPr>
          <p:cNvPr id="7" name="TextBox 6"/>
          <p:cNvSpPr txBox="1"/>
          <p:nvPr/>
        </p:nvSpPr>
        <p:spPr>
          <a:xfrm>
            <a:off x="6457184" y="2758276"/>
            <a:ext cx="2458616" cy="2862322"/>
          </a:xfrm>
          <a:prstGeom prst="rect">
            <a:avLst/>
          </a:prstGeom>
          <a:noFill/>
        </p:spPr>
        <p:txBody>
          <a:bodyPr wrap="square" rtlCol="0">
            <a:spAutoFit/>
          </a:bodyPr>
          <a:lstStyle/>
          <a:p>
            <a:r>
              <a:rPr lang="en-GB" dirty="0"/>
              <a:t>...but user / consumer </a:t>
            </a:r>
            <a:br>
              <a:rPr lang="en-GB" dirty="0"/>
            </a:br>
            <a:r>
              <a:rPr lang="en-GB" dirty="0"/>
              <a:t>co-ops limit the power of founders, workers’ and (external) investors.</a:t>
            </a:r>
          </a:p>
          <a:p>
            <a:endParaRPr lang="en-GB" dirty="0"/>
          </a:p>
          <a:p>
            <a:r>
              <a:rPr lang="en-GB" dirty="0"/>
              <a:t>Workers / producer co-ops limit the power of founders, users and (external) investors.</a:t>
            </a:r>
            <a:endParaRPr lang="en-GB" i="1" dirty="0"/>
          </a:p>
        </p:txBody>
      </p:sp>
      <p:sp>
        <p:nvSpPr>
          <p:cNvPr id="12" name="TextBox 11"/>
          <p:cNvSpPr txBox="1"/>
          <p:nvPr/>
        </p:nvSpPr>
        <p:spPr>
          <a:xfrm>
            <a:off x="4039476" y="3163216"/>
            <a:ext cx="822661" cy="338554"/>
          </a:xfrm>
          <a:prstGeom prst="rect">
            <a:avLst/>
          </a:prstGeom>
          <a:noFill/>
        </p:spPr>
        <p:txBody>
          <a:bodyPr wrap="none" rtlCol="0">
            <a:spAutoFit/>
          </a:bodyPr>
          <a:lstStyle/>
          <a:p>
            <a:r>
              <a:rPr lang="en-GB" sz="1600" dirty="0"/>
              <a:t>Labour</a:t>
            </a:r>
          </a:p>
        </p:txBody>
      </p:sp>
      <p:sp>
        <p:nvSpPr>
          <p:cNvPr id="13" name="TextBox 12"/>
          <p:cNvSpPr txBox="1"/>
          <p:nvPr/>
        </p:nvSpPr>
        <p:spPr>
          <a:xfrm>
            <a:off x="4079551" y="2791290"/>
            <a:ext cx="720069" cy="338554"/>
          </a:xfrm>
          <a:prstGeom prst="rect">
            <a:avLst/>
          </a:prstGeom>
          <a:noFill/>
        </p:spPr>
        <p:txBody>
          <a:bodyPr wrap="none" rtlCol="0">
            <a:spAutoFit/>
          </a:bodyPr>
          <a:lstStyle/>
          <a:p>
            <a:r>
              <a:rPr lang="en-GB" sz="1600" dirty="0"/>
              <a:t>Users</a:t>
            </a:r>
          </a:p>
        </p:txBody>
      </p:sp>
      <p:sp>
        <p:nvSpPr>
          <p:cNvPr id="14" name="TextBox 13"/>
          <p:cNvSpPr txBox="1"/>
          <p:nvPr/>
        </p:nvSpPr>
        <p:spPr>
          <a:xfrm>
            <a:off x="473450" y="2931909"/>
            <a:ext cx="1650278" cy="2585323"/>
          </a:xfrm>
          <a:prstGeom prst="rect">
            <a:avLst/>
          </a:prstGeom>
          <a:noFill/>
        </p:spPr>
        <p:txBody>
          <a:bodyPr wrap="square" rtlCol="0">
            <a:spAutoFit/>
          </a:bodyPr>
          <a:lstStyle/>
          <a:p>
            <a:r>
              <a:rPr lang="en-GB" dirty="0"/>
              <a:t>Users or workers become the main beneficiary of the wealth created by stakeholder interactions...</a:t>
            </a:r>
            <a:endParaRPr lang="en-GB" i="1" dirty="0"/>
          </a:p>
        </p:txBody>
      </p:sp>
      <p:sp>
        <p:nvSpPr>
          <p:cNvPr id="17" name="TextBox 16"/>
          <p:cNvSpPr txBox="1"/>
          <p:nvPr/>
        </p:nvSpPr>
        <p:spPr>
          <a:xfrm>
            <a:off x="3975462" y="2461572"/>
            <a:ext cx="1018227" cy="338554"/>
          </a:xfrm>
          <a:prstGeom prst="rect">
            <a:avLst/>
          </a:prstGeom>
          <a:noFill/>
        </p:spPr>
        <p:txBody>
          <a:bodyPr wrap="none" rtlCol="0">
            <a:spAutoFit/>
          </a:bodyPr>
          <a:lstStyle/>
          <a:p>
            <a:r>
              <a:rPr lang="en-GB" sz="1600" dirty="0"/>
              <a:t>Investors</a:t>
            </a:r>
          </a:p>
        </p:txBody>
      </p:sp>
      <p:cxnSp>
        <p:nvCxnSpPr>
          <p:cNvPr id="19" name="Straight Arrow Connector 18"/>
          <p:cNvCxnSpPr/>
          <p:nvPr/>
        </p:nvCxnSpPr>
        <p:spPr>
          <a:xfrm flipV="1">
            <a:off x="1979712" y="4077072"/>
            <a:ext cx="1224136" cy="7462"/>
          </a:xfrm>
          <a:prstGeom prst="straightConnector1">
            <a:avLst/>
          </a:prstGeom>
          <a:ln>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3821761" y="5269495"/>
            <a:ext cx="1356462" cy="338554"/>
          </a:xfrm>
          <a:prstGeom prst="rect">
            <a:avLst/>
          </a:prstGeom>
          <a:noFill/>
        </p:spPr>
        <p:txBody>
          <a:bodyPr wrap="none" rtlCol="0">
            <a:spAutoFit/>
          </a:bodyPr>
          <a:lstStyle/>
          <a:p>
            <a:r>
              <a:rPr lang="en-GB" sz="1600" dirty="0"/>
              <a:t>Beneficiaries</a:t>
            </a:r>
          </a:p>
        </p:txBody>
      </p:sp>
      <p:sp>
        <p:nvSpPr>
          <p:cNvPr id="22" name="TextBox 21"/>
          <p:cNvSpPr txBox="1"/>
          <p:nvPr/>
        </p:nvSpPr>
        <p:spPr>
          <a:xfrm>
            <a:off x="1628125" y="1755393"/>
            <a:ext cx="2151787" cy="1169551"/>
          </a:xfrm>
          <a:prstGeom prst="rect">
            <a:avLst/>
          </a:prstGeom>
          <a:noFill/>
        </p:spPr>
        <p:txBody>
          <a:bodyPr wrap="square" rtlCol="0">
            <a:spAutoFit/>
          </a:bodyPr>
          <a:lstStyle/>
          <a:p>
            <a:r>
              <a:rPr lang="en-GB" sz="1400" b="1" dirty="0"/>
              <a:t>Users / workers </a:t>
            </a:r>
            <a:r>
              <a:rPr lang="en-GB" sz="1400" dirty="0"/>
              <a:t>can be encouraged to make some social investments through collective reserves</a:t>
            </a:r>
          </a:p>
        </p:txBody>
      </p:sp>
      <p:cxnSp>
        <p:nvCxnSpPr>
          <p:cNvPr id="23" name="Straight Arrow Connector 22"/>
          <p:cNvCxnSpPr/>
          <p:nvPr/>
        </p:nvCxnSpPr>
        <p:spPr>
          <a:xfrm flipH="1" flipV="1">
            <a:off x="3347865" y="2931910"/>
            <a:ext cx="336038" cy="35307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683568" y="5868561"/>
            <a:ext cx="7776864" cy="584775"/>
          </a:xfrm>
          <a:prstGeom prst="rect">
            <a:avLst/>
          </a:prstGeom>
          <a:solidFill>
            <a:schemeClr val="bg1"/>
          </a:solidFill>
        </p:spPr>
        <p:txBody>
          <a:bodyPr wrap="square" rtlCol="0">
            <a:spAutoFit/>
          </a:bodyPr>
          <a:lstStyle/>
          <a:p>
            <a:pPr algn="ctr"/>
            <a:r>
              <a:rPr lang="en-GB" sz="1600" i="1" dirty="0"/>
              <a:t>A co-operative constitution is an improvement, but in single-stakeholder mode, it is still a limited vehicle for enriching all primary stakeholders.</a:t>
            </a:r>
          </a:p>
        </p:txBody>
      </p:sp>
      <p:cxnSp>
        <p:nvCxnSpPr>
          <p:cNvPr id="21" name="Straight Arrow Connector 20"/>
          <p:cNvCxnSpPr/>
          <p:nvPr/>
        </p:nvCxnSpPr>
        <p:spPr>
          <a:xfrm>
            <a:off x="1979254" y="4365104"/>
            <a:ext cx="1584634" cy="0"/>
          </a:xfrm>
          <a:prstGeom prst="straightConnector1">
            <a:avLst/>
          </a:prstGeom>
          <a:ln>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2546752497"/>
      </p:ext>
    </p:extLst>
  </p:cSld>
  <p:clrMapOvr>
    <a:masterClrMapping/>
  </p:clrMapOvr>
  <mc:AlternateContent xmlns:mc="http://schemas.openxmlformats.org/markup-compatibility/2006" xmlns:p14="http://schemas.microsoft.com/office/powerpoint/2010/main">
    <mc:Choice Requires="p14">
      <p:transition spd="slow" p14:dur="2000" advTm="55687"/>
    </mc:Choice>
    <mc:Fallback xmlns="">
      <p:transition spd="slow" advTm="5568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grpId="0" nodeType="withEffect">
                                  <p:stCondLst>
                                    <p:cond delay="0"/>
                                  </p:stCondLst>
                                  <p:childTnLst>
                                    <p:animEffect transition="out" filter="fade">
                                      <p:cBhvr>
                                        <p:cTn id="6" dur="1000" tmFilter="0, 0; .2, .5; .8, .5; 1, 0"/>
                                        <p:tgtEl>
                                          <p:spTgt spid="8"/>
                                        </p:tgtEl>
                                      </p:cBhvr>
                                    </p:animEffect>
                                    <p:animScale>
                                      <p:cBhvr>
                                        <p:cTn id="7" dur="500" autoRev="1" fill="hold"/>
                                        <p:tgtEl>
                                          <p:spTgt spid="8"/>
                                        </p:tgtEl>
                                      </p:cBhvr>
                                      <p:by x="105000" y="105000"/>
                                    </p:animScale>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additive="base">
                                        <p:cTn id="12" dur="500" fill="hold"/>
                                        <p:tgtEl>
                                          <p:spTgt spid="14"/>
                                        </p:tgtEl>
                                        <p:attrNameLst>
                                          <p:attrName>ppt_x</p:attrName>
                                        </p:attrNameLst>
                                      </p:cBhvr>
                                      <p:tavLst>
                                        <p:tav tm="0">
                                          <p:val>
                                            <p:strVal val="0-#ppt_w/2"/>
                                          </p:val>
                                        </p:tav>
                                        <p:tav tm="100000">
                                          <p:val>
                                            <p:strVal val="#ppt_x"/>
                                          </p:val>
                                        </p:tav>
                                      </p:tavLst>
                                    </p:anim>
                                    <p:anim calcmode="lin" valueType="num">
                                      <p:cBhvr additive="base">
                                        <p:cTn id="13" dur="500" fill="hold"/>
                                        <p:tgtEl>
                                          <p:spTgt spid="14"/>
                                        </p:tgtEl>
                                        <p:attrNameLst>
                                          <p:attrName>ppt_y</p:attrName>
                                        </p:attrNameLst>
                                      </p:cBhvr>
                                      <p:tavLst>
                                        <p:tav tm="0">
                                          <p:val>
                                            <p:strVal val="#ppt_y"/>
                                          </p:val>
                                        </p:tav>
                                        <p:tav tm="100000">
                                          <p:val>
                                            <p:strVal val="#ppt_y"/>
                                          </p:val>
                                        </p:tav>
                                      </p:tavLst>
                                    </p:anim>
                                  </p:childTnLst>
                                </p:cTn>
                              </p:par>
                              <p:par>
                                <p:cTn id="14" presetID="2" presetClass="entr" presetSubtype="8" fill="hold" nodeType="withEffect">
                                  <p:stCondLst>
                                    <p:cond delay="0"/>
                                  </p:stCondLst>
                                  <p:childTnLst>
                                    <p:set>
                                      <p:cBhvr>
                                        <p:cTn id="15" dur="1" fill="hold">
                                          <p:stCondLst>
                                            <p:cond delay="0"/>
                                          </p:stCondLst>
                                        </p:cTn>
                                        <p:tgtEl>
                                          <p:spTgt spid="19"/>
                                        </p:tgtEl>
                                        <p:attrNameLst>
                                          <p:attrName>style.visibility</p:attrName>
                                        </p:attrNameLst>
                                      </p:cBhvr>
                                      <p:to>
                                        <p:strVal val="visible"/>
                                      </p:to>
                                    </p:set>
                                    <p:anim calcmode="lin" valueType="num">
                                      <p:cBhvr additive="base">
                                        <p:cTn id="16" dur="500" fill="hold"/>
                                        <p:tgtEl>
                                          <p:spTgt spid="19"/>
                                        </p:tgtEl>
                                        <p:attrNameLst>
                                          <p:attrName>ppt_x</p:attrName>
                                        </p:attrNameLst>
                                      </p:cBhvr>
                                      <p:tavLst>
                                        <p:tav tm="0">
                                          <p:val>
                                            <p:strVal val="0-#ppt_w/2"/>
                                          </p:val>
                                        </p:tav>
                                        <p:tav tm="100000">
                                          <p:val>
                                            <p:strVal val="#ppt_x"/>
                                          </p:val>
                                        </p:tav>
                                      </p:tavLst>
                                    </p:anim>
                                    <p:anim calcmode="lin" valueType="num">
                                      <p:cBhvr additive="base">
                                        <p:cTn id="17" dur="500" fill="hold"/>
                                        <p:tgtEl>
                                          <p:spTgt spid="19"/>
                                        </p:tgtEl>
                                        <p:attrNameLst>
                                          <p:attrName>ppt_y</p:attrName>
                                        </p:attrNameLst>
                                      </p:cBhvr>
                                      <p:tavLst>
                                        <p:tav tm="0">
                                          <p:val>
                                            <p:strVal val="#ppt_y"/>
                                          </p:val>
                                        </p:tav>
                                        <p:tav tm="100000">
                                          <p:val>
                                            <p:strVal val="#ppt_y"/>
                                          </p:val>
                                        </p:tav>
                                      </p:tavLst>
                                    </p:anim>
                                  </p:childTnLst>
                                </p:cTn>
                              </p:par>
                              <p:par>
                                <p:cTn id="18" presetID="2" presetClass="entr" presetSubtype="8" fill="hold" nodeType="withEffect">
                                  <p:stCondLst>
                                    <p:cond delay="0"/>
                                  </p:stCondLst>
                                  <p:childTnLst>
                                    <p:set>
                                      <p:cBhvr>
                                        <p:cTn id="19" dur="1" fill="hold">
                                          <p:stCondLst>
                                            <p:cond delay="0"/>
                                          </p:stCondLst>
                                        </p:cTn>
                                        <p:tgtEl>
                                          <p:spTgt spid="21"/>
                                        </p:tgtEl>
                                        <p:attrNameLst>
                                          <p:attrName>style.visibility</p:attrName>
                                        </p:attrNameLst>
                                      </p:cBhvr>
                                      <p:to>
                                        <p:strVal val="visible"/>
                                      </p:to>
                                    </p:set>
                                    <p:anim calcmode="lin" valueType="num">
                                      <p:cBhvr additive="base">
                                        <p:cTn id="20" dur="500" fill="hold"/>
                                        <p:tgtEl>
                                          <p:spTgt spid="21"/>
                                        </p:tgtEl>
                                        <p:attrNameLst>
                                          <p:attrName>ppt_x</p:attrName>
                                        </p:attrNameLst>
                                      </p:cBhvr>
                                      <p:tavLst>
                                        <p:tav tm="0">
                                          <p:val>
                                            <p:strVal val="0-#ppt_w/2"/>
                                          </p:val>
                                        </p:tav>
                                        <p:tav tm="100000">
                                          <p:val>
                                            <p:strVal val="#ppt_x"/>
                                          </p:val>
                                        </p:tav>
                                      </p:tavLst>
                                    </p:anim>
                                    <p:anim calcmode="lin" valueType="num">
                                      <p:cBhvr additive="base">
                                        <p:cTn id="21" dur="500" fill="hold"/>
                                        <p:tgtEl>
                                          <p:spTgt spid="21"/>
                                        </p:tgtEl>
                                        <p:attrNameLst>
                                          <p:attrName>ppt_y</p:attrName>
                                        </p:attrNameLst>
                                      </p:cBhvr>
                                      <p:tavLst>
                                        <p:tav tm="0">
                                          <p:val>
                                            <p:strVal val="#ppt_y"/>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9" presetClass="entr" presetSubtype="0" fill="hold" grpId="0" nodeType="clickEffect">
                                  <p:stCondLst>
                                    <p:cond delay="0"/>
                                  </p:stCondLst>
                                  <p:childTnLst>
                                    <p:set>
                                      <p:cBhvr>
                                        <p:cTn id="25" dur="1" fill="hold">
                                          <p:stCondLst>
                                            <p:cond delay="0"/>
                                          </p:stCondLst>
                                        </p:cTn>
                                        <p:tgtEl>
                                          <p:spTgt spid="22"/>
                                        </p:tgtEl>
                                        <p:attrNameLst>
                                          <p:attrName>style.visibility</p:attrName>
                                        </p:attrNameLst>
                                      </p:cBhvr>
                                      <p:to>
                                        <p:strVal val="visible"/>
                                      </p:to>
                                    </p:set>
                                    <p:animEffect transition="in" filter="dissolve">
                                      <p:cBhvr>
                                        <p:cTn id="26" dur="2000"/>
                                        <p:tgtEl>
                                          <p:spTgt spid="22"/>
                                        </p:tgtEl>
                                      </p:cBhvr>
                                    </p:animEffect>
                                  </p:childTnLst>
                                </p:cTn>
                              </p:par>
                              <p:par>
                                <p:cTn id="27" presetID="9" presetClass="entr" presetSubtype="0" fill="hold" nodeType="withEffect">
                                  <p:stCondLst>
                                    <p:cond delay="0"/>
                                  </p:stCondLst>
                                  <p:childTnLst>
                                    <p:set>
                                      <p:cBhvr>
                                        <p:cTn id="28" dur="1" fill="hold">
                                          <p:stCondLst>
                                            <p:cond delay="0"/>
                                          </p:stCondLst>
                                        </p:cTn>
                                        <p:tgtEl>
                                          <p:spTgt spid="23"/>
                                        </p:tgtEl>
                                        <p:attrNameLst>
                                          <p:attrName>style.visibility</p:attrName>
                                        </p:attrNameLst>
                                      </p:cBhvr>
                                      <p:to>
                                        <p:strVal val="visible"/>
                                      </p:to>
                                    </p:set>
                                    <p:animEffect transition="in" filter="dissolve">
                                      <p:cBhvr>
                                        <p:cTn id="29" dur="2000"/>
                                        <p:tgtEl>
                                          <p:spTgt spid="23"/>
                                        </p:tgtEl>
                                      </p:cBhvr>
                                    </p:animEffect>
                                  </p:childTnLst>
                                </p:cTn>
                              </p:par>
                            </p:childTnLst>
                          </p:cTn>
                        </p:par>
                      </p:childTnLst>
                    </p:cTn>
                  </p:par>
                  <p:par>
                    <p:cTn id="30" fill="hold">
                      <p:stCondLst>
                        <p:cond delay="indefinite"/>
                      </p:stCondLst>
                      <p:childTnLst>
                        <p:par>
                          <p:cTn id="31" fill="hold">
                            <p:stCondLst>
                              <p:cond delay="0"/>
                            </p:stCondLst>
                            <p:childTnLst>
                              <p:par>
                                <p:cTn id="32" presetID="2" presetClass="entr" presetSubtype="2" fill="hold" grpId="0" nodeType="clickEffect">
                                  <p:stCondLst>
                                    <p:cond delay="0"/>
                                  </p:stCondLst>
                                  <p:childTnLst>
                                    <p:set>
                                      <p:cBhvr>
                                        <p:cTn id="33" dur="1" fill="hold">
                                          <p:stCondLst>
                                            <p:cond delay="0"/>
                                          </p:stCondLst>
                                        </p:cTn>
                                        <p:tgtEl>
                                          <p:spTgt spid="7"/>
                                        </p:tgtEl>
                                        <p:attrNameLst>
                                          <p:attrName>style.visibility</p:attrName>
                                        </p:attrNameLst>
                                      </p:cBhvr>
                                      <p:to>
                                        <p:strVal val="visible"/>
                                      </p:to>
                                    </p:set>
                                    <p:anim calcmode="lin" valueType="num">
                                      <p:cBhvr additive="base">
                                        <p:cTn id="34" dur="500" fill="hold"/>
                                        <p:tgtEl>
                                          <p:spTgt spid="7"/>
                                        </p:tgtEl>
                                        <p:attrNameLst>
                                          <p:attrName>ppt_x</p:attrName>
                                        </p:attrNameLst>
                                      </p:cBhvr>
                                      <p:tavLst>
                                        <p:tav tm="0">
                                          <p:val>
                                            <p:strVal val="1+#ppt_w/2"/>
                                          </p:val>
                                        </p:tav>
                                        <p:tav tm="100000">
                                          <p:val>
                                            <p:strVal val="#ppt_x"/>
                                          </p:val>
                                        </p:tav>
                                      </p:tavLst>
                                    </p:anim>
                                    <p:anim calcmode="lin" valueType="num">
                                      <p:cBhvr additive="base">
                                        <p:cTn id="35"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grpId="0" nodeType="clickEffect">
                                  <p:stCondLst>
                                    <p:cond delay="0"/>
                                  </p:stCondLst>
                                  <p:childTnLst>
                                    <p:set>
                                      <p:cBhvr>
                                        <p:cTn id="39" dur="1" fill="hold">
                                          <p:stCondLst>
                                            <p:cond delay="0"/>
                                          </p:stCondLst>
                                        </p:cTn>
                                        <p:tgtEl>
                                          <p:spTgt spid="18"/>
                                        </p:tgtEl>
                                        <p:attrNameLst>
                                          <p:attrName>style.visibility</p:attrName>
                                        </p:attrNameLst>
                                      </p:cBhvr>
                                      <p:to>
                                        <p:strVal val="visible"/>
                                      </p:to>
                                    </p:set>
                                    <p:anim calcmode="lin" valueType="num">
                                      <p:cBhvr additive="base">
                                        <p:cTn id="40" dur="500" fill="hold"/>
                                        <p:tgtEl>
                                          <p:spTgt spid="18"/>
                                        </p:tgtEl>
                                        <p:attrNameLst>
                                          <p:attrName>ppt_x</p:attrName>
                                        </p:attrNameLst>
                                      </p:cBhvr>
                                      <p:tavLst>
                                        <p:tav tm="0">
                                          <p:val>
                                            <p:strVal val="#ppt_x"/>
                                          </p:val>
                                        </p:tav>
                                        <p:tav tm="100000">
                                          <p:val>
                                            <p:strVal val="#ppt_x"/>
                                          </p:val>
                                        </p:tav>
                                      </p:tavLst>
                                    </p:anim>
                                    <p:anim calcmode="lin" valueType="num">
                                      <p:cBhvr additive="base">
                                        <p:cTn id="41"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7" grpId="0"/>
      <p:bldP spid="14" grpId="0"/>
      <p:bldP spid="22" grpId="0"/>
      <p:bldP spid="1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274638"/>
            <a:ext cx="8640960" cy="1143000"/>
          </a:xfrm>
        </p:spPr>
        <p:txBody>
          <a:bodyPr/>
          <a:lstStyle/>
          <a:p>
            <a:r>
              <a:rPr lang="en-GB" sz="3200" dirty="0"/>
              <a:t>FairShares: Early Adoptions</a:t>
            </a:r>
          </a:p>
        </p:txBody>
      </p:sp>
      <p:sp>
        <p:nvSpPr>
          <p:cNvPr id="6" name="Rectangle 5"/>
          <p:cNvSpPr/>
          <p:nvPr/>
        </p:nvSpPr>
        <p:spPr>
          <a:xfrm>
            <a:off x="323529" y="1196752"/>
            <a:ext cx="8496944" cy="923330"/>
          </a:xfrm>
          <a:prstGeom prst="rect">
            <a:avLst/>
          </a:prstGeom>
        </p:spPr>
        <p:txBody>
          <a:bodyPr wrap="square">
            <a:spAutoFit/>
          </a:bodyPr>
          <a:lstStyle/>
          <a:p>
            <a:pPr>
              <a:spcBef>
                <a:spcPts val="1800"/>
              </a:spcBef>
            </a:pPr>
            <a:r>
              <a:rPr lang="en-GB" dirty="0"/>
              <a:t>Professor Rory Ridley-Duff from the FairShares Institute answers a question from Graham Boyd (</a:t>
            </a:r>
            <a:r>
              <a:rPr lang="en-GB" dirty="0" err="1"/>
              <a:t>EvoluteSix</a:t>
            </a:r>
            <a:r>
              <a:rPr lang="en-GB" dirty="0"/>
              <a:t> founder) about the influence of Mondragon co-ops on early adopters of FairShares Model.</a:t>
            </a:r>
          </a:p>
        </p:txBody>
      </p:sp>
      <p:pic>
        <p:nvPicPr>
          <p:cNvPr id="7" name="Online Media 6">
            <a:hlinkClick r:id="" action="ppaction://media"/>
            <a:extLst>
              <a:ext uri="{FF2B5EF4-FFF2-40B4-BE49-F238E27FC236}">
                <a16:creationId xmlns:a16="http://schemas.microsoft.com/office/drawing/2014/main" id="{2C79FC21-1B82-45E4-97EB-BAE2D49248CD}"/>
              </a:ext>
            </a:extLst>
          </p:cNvPr>
          <p:cNvPicPr>
            <a:picLocks noGrp="1" noRot="1" noChangeAspect="1"/>
          </p:cNvPicPr>
          <p:nvPr>
            <p:ph idx="1"/>
            <a:videoFile r:link="rId2"/>
          </p:nvPr>
        </p:nvPicPr>
        <p:blipFill>
          <a:blip r:embed="rId4"/>
          <a:stretch>
            <a:fillRect/>
          </a:stretch>
        </p:blipFill>
        <p:spPr>
          <a:xfrm>
            <a:off x="1907704" y="2276872"/>
            <a:ext cx="5184576" cy="3888432"/>
          </a:xfrm>
          <a:prstGeom prst="rect">
            <a:avLst/>
          </a:prstGeom>
        </p:spPr>
      </p:pic>
    </p:spTree>
    <p:custDataLst>
      <p:tags r:id="rId1"/>
    </p:custDataLst>
    <p:extLst>
      <p:ext uri="{BB962C8B-B14F-4D97-AF65-F5344CB8AC3E}">
        <p14:creationId xmlns:p14="http://schemas.microsoft.com/office/powerpoint/2010/main" val="106463406"/>
      </p:ext>
    </p:extLst>
  </p:cSld>
  <p:clrMapOvr>
    <a:masterClrMapping/>
  </p:clrMapOvr>
  <mc:AlternateContent xmlns:mc="http://schemas.openxmlformats.org/markup-compatibility/2006" xmlns:p14="http://schemas.microsoft.com/office/powerpoint/2010/main">
    <mc:Choice Requires="p14">
      <p:transition spd="slow" p14:dur="2000" advTm="35693"/>
    </mc:Choice>
    <mc:Fallback xmlns="">
      <p:transition spd="slow" advTm="35693"/>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Oval 15"/>
          <p:cNvSpPr/>
          <p:nvPr/>
        </p:nvSpPr>
        <p:spPr>
          <a:xfrm>
            <a:off x="2583505" y="2429595"/>
            <a:ext cx="3802142" cy="351968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Oval 7"/>
          <p:cNvSpPr/>
          <p:nvPr/>
        </p:nvSpPr>
        <p:spPr>
          <a:xfrm>
            <a:off x="2914749" y="2780928"/>
            <a:ext cx="3096344" cy="2880320"/>
          </a:xfrm>
          <a:prstGeom prst="ellipse">
            <a:avLst/>
          </a:prstGeom>
          <a:solidFill>
            <a:srgbClr val="C9E7A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Oval 4"/>
          <p:cNvSpPr/>
          <p:nvPr/>
        </p:nvSpPr>
        <p:spPr>
          <a:xfrm>
            <a:off x="3347864" y="3140968"/>
            <a:ext cx="2232248" cy="2160240"/>
          </a:xfrm>
          <a:prstGeom prst="ellipse">
            <a:avLst/>
          </a:prstGeom>
          <a:solidFill>
            <a:srgbClr val="FFB7B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p:cNvSpPr>
            <a:spLocks noGrp="1"/>
          </p:cNvSpPr>
          <p:nvPr>
            <p:ph type="title"/>
          </p:nvPr>
        </p:nvSpPr>
        <p:spPr>
          <a:xfrm>
            <a:off x="179512" y="274638"/>
            <a:ext cx="8640960" cy="1143000"/>
          </a:xfrm>
        </p:spPr>
        <p:txBody>
          <a:bodyPr/>
          <a:lstStyle/>
          <a:p>
            <a:r>
              <a:rPr lang="en-GB" sz="3200" dirty="0"/>
              <a:t>The logics of the FairShares Model</a:t>
            </a:r>
          </a:p>
        </p:txBody>
      </p:sp>
      <p:sp>
        <p:nvSpPr>
          <p:cNvPr id="4" name="Content Placeholder 3"/>
          <p:cNvSpPr>
            <a:spLocks noGrp="1"/>
          </p:cNvSpPr>
          <p:nvPr>
            <p:ph idx="1"/>
          </p:nvPr>
        </p:nvSpPr>
        <p:spPr>
          <a:xfrm>
            <a:off x="457200" y="1340767"/>
            <a:ext cx="8229600" cy="881281"/>
          </a:xfrm>
        </p:spPr>
        <p:txBody>
          <a:bodyPr/>
          <a:lstStyle/>
          <a:p>
            <a:pPr>
              <a:spcBef>
                <a:spcPts val="1800"/>
              </a:spcBef>
            </a:pPr>
            <a:r>
              <a:rPr lang="en-GB" sz="2400" b="1" dirty="0"/>
              <a:t>Sustainable co-operative enterprises </a:t>
            </a:r>
            <a:r>
              <a:rPr lang="en-GB" sz="2400" dirty="0"/>
              <a:t>that are legal persons designed to enfranchise primary stakeholders.</a:t>
            </a:r>
          </a:p>
        </p:txBody>
      </p:sp>
      <p:sp>
        <p:nvSpPr>
          <p:cNvPr id="3" name="Oval 2"/>
          <p:cNvSpPr/>
          <p:nvPr/>
        </p:nvSpPr>
        <p:spPr>
          <a:xfrm>
            <a:off x="3707904" y="3501008"/>
            <a:ext cx="1512168" cy="1440160"/>
          </a:xfrm>
          <a:prstGeom prst="ellipse">
            <a:avLst/>
          </a:prstGeom>
          <a:solidFill>
            <a:schemeClr val="bg1"/>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en-GB" sz="1600" dirty="0"/>
              <a:t>Founders</a:t>
            </a:r>
            <a:endParaRPr lang="en-GB" dirty="0"/>
          </a:p>
        </p:txBody>
      </p:sp>
      <p:sp>
        <p:nvSpPr>
          <p:cNvPr id="7" name="TextBox 6"/>
          <p:cNvSpPr txBox="1"/>
          <p:nvPr/>
        </p:nvSpPr>
        <p:spPr>
          <a:xfrm>
            <a:off x="6928240" y="3227832"/>
            <a:ext cx="1964808" cy="2308324"/>
          </a:xfrm>
          <a:prstGeom prst="rect">
            <a:avLst/>
          </a:prstGeom>
          <a:noFill/>
        </p:spPr>
        <p:txBody>
          <a:bodyPr wrap="square" rtlCol="0">
            <a:spAutoFit/>
          </a:bodyPr>
          <a:lstStyle/>
          <a:p>
            <a:r>
              <a:rPr lang="en-GB" dirty="0"/>
              <a:t>FairShares </a:t>
            </a:r>
            <a:br>
              <a:rPr lang="en-GB" dirty="0"/>
            </a:br>
            <a:r>
              <a:rPr lang="en-GB" b="1" dirty="0"/>
              <a:t>co-operatives</a:t>
            </a:r>
            <a:r>
              <a:rPr lang="en-GB" dirty="0"/>
              <a:t> and </a:t>
            </a:r>
            <a:r>
              <a:rPr lang="en-GB" b="1" dirty="0"/>
              <a:t>companies</a:t>
            </a:r>
            <a:r>
              <a:rPr lang="en-GB" dirty="0"/>
              <a:t> can issue shares to recognise financial </a:t>
            </a:r>
            <a:r>
              <a:rPr lang="en-GB" b="1" dirty="0"/>
              <a:t>investors</a:t>
            </a:r>
            <a:r>
              <a:rPr lang="en-GB" dirty="0"/>
              <a:t> as members.</a:t>
            </a:r>
          </a:p>
        </p:txBody>
      </p:sp>
      <p:sp>
        <p:nvSpPr>
          <p:cNvPr id="12" name="TextBox 11"/>
          <p:cNvSpPr txBox="1"/>
          <p:nvPr/>
        </p:nvSpPr>
        <p:spPr>
          <a:xfrm>
            <a:off x="4039476" y="3163216"/>
            <a:ext cx="822661" cy="338554"/>
          </a:xfrm>
          <a:prstGeom prst="rect">
            <a:avLst/>
          </a:prstGeom>
          <a:noFill/>
        </p:spPr>
        <p:txBody>
          <a:bodyPr wrap="none" rtlCol="0">
            <a:spAutoFit/>
          </a:bodyPr>
          <a:lstStyle/>
          <a:p>
            <a:r>
              <a:rPr lang="en-GB" sz="1600" dirty="0"/>
              <a:t>Labour</a:t>
            </a:r>
          </a:p>
        </p:txBody>
      </p:sp>
      <p:sp>
        <p:nvSpPr>
          <p:cNvPr id="13" name="TextBox 12"/>
          <p:cNvSpPr txBox="1"/>
          <p:nvPr/>
        </p:nvSpPr>
        <p:spPr>
          <a:xfrm>
            <a:off x="4079551" y="2791290"/>
            <a:ext cx="720069" cy="338554"/>
          </a:xfrm>
          <a:prstGeom prst="rect">
            <a:avLst/>
          </a:prstGeom>
          <a:noFill/>
        </p:spPr>
        <p:txBody>
          <a:bodyPr wrap="none" rtlCol="0">
            <a:spAutoFit/>
          </a:bodyPr>
          <a:lstStyle/>
          <a:p>
            <a:r>
              <a:rPr lang="en-GB" sz="1600" dirty="0"/>
              <a:t>Users</a:t>
            </a:r>
          </a:p>
        </p:txBody>
      </p:sp>
      <p:sp>
        <p:nvSpPr>
          <p:cNvPr id="14" name="TextBox 13"/>
          <p:cNvSpPr txBox="1"/>
          <p:nvPr/>
        </p:nvSpPr>
        <p:spPr>
          <a:xfrm>
            <a:off x="473450" y="2953520"/>
            <a:ext cx="1545417" cy="2585323"/>
          </a:xfrm>
          <a:prstGeom prst="rect">
            <a:avLst/>
          </a:prstGeom>
          <a:noFill/>
        </p:spPr>
        <p:txBody>
          <a:bodyPr wrap="square" rtlCol="0">
            <a:spAutoFit/>
          </a:bodyPr>
          <a:lstStyle/>
          <a:p>
            <a:r>
              <a:rPr lang="en-GB" dirty="0"/>
              <a:t>Every </a:t>
            </a:r>
            <a:r>
              <a:rPr lang="en-GB" b="1" dirty="0"/>
              <a:t>FairShares enterprise </a:t>
            </a:r>
            <a:r>
              <a:rPr lang="en-GB" dirty="0"/>
              <a:t>recognises </a:t>
            </a:r>
            <a:r>
              <a:rPr lang="en-GB" b="1" dirty="0"/>
              <a:t>founders</a:t>
            </a:r>
            <a:r>
              <a:rPr lang="en-GB" dirty="0"/>
              <a:t>, </a:t>
            </a:r>
            <a:r>
              <a:rPr lang="en-GB" b="1" dirty="0"/>
              <a:t>labour</a:t>
            </a:r>
            <a:r>
              <a:rPr lang="en-GB" dirty="0"/>
              <a:t> and/or </a:t>
            </a:r>
            <a:r>
              <a:rPr lang="en-GB" b="1" dirty="0"/>
              <a:t>users</a:t>
            </a:r>
            <a:r>
              <a:rPr lang="en-GB" dirty="0"/>
              <a:t> as classes of member.</a:t>
            </a:r>
            <a:endParaRPr lang="en-GB" i="1" dirty="0"/>
          </a:p>
        </p:txBody>
      </p:sp>
      <p:cxnSp>
        <p:nvCxnSpPr>
          <p:cNvPr id="15" name="Straight Arrow Connector 14"/>
          <p:cNvCxnSpPr/>
          <p:nvPr/>
        </p:nvCxnSpPr>
        <p:spPr>
          <a:xfrm flipH="1">
            <a:off x="2014166" y="4221087"/>
            <a:ext cx="1940708" cy="38435"/>
          </a:xfrm>
          <a:prstGeom prst="straightConnector1">
            <a:avLst/>
          </a:prstGeom>
          <a:ln>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3954874" y="2461229"/>
            <a:ext cx="1018227" cy="338554"/>
          </a:xfrm>
          <a:prstGeom prst="rect">
            <a:avLst/>
          </a:prstGeom>
          <a:noFill/>
        </p:spPr>
        <p:txBody>
          <a:bodyPr wrap="none" rtlCol="0">
            <a:spAutoFit/>
          </a:bodyPr>
          <a:lstStyle/>
          <a:p>
            <a:r>
              <a:rPr lang="en-GB" sz="1600" dirty="0"/>
              <a:t>Investors</a:t>
            </a:r>
          </a:p>
        </p:txBody>
      </p:sp>
      <p:cxnSp>
        <p:nvCxnSpPr>
          <p:cNvPr id="11" name="Elbow Connector 10"/>
          <p:cNvCxnSpPr/>
          <p:nvPr/>
        </p:nvCxnSpPr>
        <p:spPr>
          <a:xfrm flipV="1">
            <a:off x="6245683" y="4259522"/>
            <a:ext cx="558565" cy="1"/>
          </a:xfrm>
          <a:prstGeom prst="bentConnector3">
            <a:avLst>
              <a:gd name="adj1" fmla="val 50000"/>
            </a:avLst>
          </a:prstGeom>
          <a:ln>
            <a:solidFill>
              <a:schemeClr val="tx1"/>
            </a:solidFill>
            <a:headEnd type="triangle"/>
            <a:tailEnd type="none" w="lg" len="lg"/>
          </a:ln>
        </p:spPr>
        <p:style>
          <a:lnRef idx="1">
            <a:schemeClr val="accent1"/>
          </a:lnRef>
          <a:fillRef idx="0">
            <a:schemeClr val="accent1"/>
          </a:fillRef>
          <a:effectRef idx="0">
            <a:schemeClr val="accent1"/>
          </a:effectRef>
          <a:fontRef idx="minor">
            <a:schemeClr val="tx1"/>
          </a:fontRef>
        </p:style>
      </p:cxnSp>
      <p:cxnSp>
        <p:nvCxnSpPr>
          <p:cNvPr id="24" name="Elbow Connector 23"/>
          <p:cNvCxnSpPr/>
          <p:nvPr/>
        </p:nvCxnSpPr>
        <p:spPr>
          <a:xfrm rot="10800000">
            <a:off x="2048314" y="3585339"/>
            <a:ext cx="1299550" cy="135"/>
          </a:xfrm>
          <a:prstGeom prst="bentConnector3">
            <a:avLst>
              <a:gd name="adj1" fmla="val 50000"/>
            </a:avLst>
          </a:prstGeom>
          <a:ln w="127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1" name="Elbow Connector 30"/>
          <p:cNvCxnSpPr/>
          <p:nvPr/>
        </p:nvCxnSpPr>
        <p:spPr>
          <a:xfrm rot="10800000">
            <a:off x="2046730" y="4895136"/>
            <a:ext cx="1661175" cy="135"/>
          </a:xfrm>
          <a:prstGeom prst="bentConnector3">
            <a:avLst>
              <a:gd name="adj1" fmla="val 50000"/>
            </a:avLst>
          </a:prstGeom>
          <a:ln w="127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395536" y="5805264"/>
            <a:ext cx="8075240" cy="584775"/>
          </a:xfrm>
          <a:prstGeom prst="rect">
            <a:avLst/>
          </a:prstGeom>
          <a:solidFill>
            <a:schemeClr val="bg1"/>
          </a:solidFill>
        </p:spPr>
        <p:txBody>
          <a:bodyPr wrap="square" rtlCol="0">
            <a:spAutoFit/>
          </a:bodyPr>
          <a:lstStyle/>
          <a:p>
            <a:pPr algn="ctr"/>
            <a:r>
              <a:rPr lang="en-GB" sz="1600" i="1" dirty="0"/>
              <a:t>FairShares values and principles can be operationalised through </a:t>
            </a:r>
            <a:br>
              <a:rPr lang="en-GB" sz="1600" i="1" dirty="0"/>
            </a:br>
            <a:r>
              <a:rPr lang="en-GB" sz="1600" b="1" i="1" dirty="0"/>
              <a:t>company</a:t>
            </a:r>
            <a:r>
              <a:rPr lang="en-GB" sz="1600" i="1" dirty="0"/>
              <a:t>, </a:t>
            </a:r>
            <a:r>
              <a:rPr lang="en-GB" sz="1600" b="1" i="1" dirty="0"/>
              <a:t>co-operative, partnership and association </a:t>
            </a:r>
            <a:r>
              <a:rPr lang="en-GB" sz="1600" i="1" dirty="0"/>
              <a:t>law.</a:t>
            </a:r>
            <a:endParaRPr lang="en-GB" sz="1600" dirty="0"/>
          </a:p>
        </p:txBody>
      </p:sp>
      <p:cxnSp>
        <p:nvCxnSpPr>
          <p:cNvPr id="19" name="Elbow Connector 18"/>
          <p:cNvCxnSpPr/>
          <p:nvPr/>
        </p:nvCxnSpPr>
        <p:spPr>
          <a:xfrm rot="10800000">
            <a:off x="5076056" y="4259523"/>
            <a:ext cx="1080120" cy="5"/>
          </a:xfrm>
          <a:prstGeom prst="bentConnector3">
            <a:avLst>
              <a:gd name="adj1" fmla="val 50000"/>
            </a:avLst>
          </a:prstGeom>
          <a:ln>
            <a:solidFill>
              <a:schemeClr val="tx1"/>
            </a:solidFill>
            <a:headEnd type="triangle"/>
            <a:tailEnd type="none" w="lg" len="lg"/>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205096763"/>
      </p:ext>
    </p:extLst>
  </p:cSld>
  <p:clrMapOvr>
    <a:masterClrMapping/>
  </p:clrMapOvr>
  <mc:AlternateContent xmlns:mc="http://schemas.openxmlformats.org/markup-compatibility/2006" xmlns:p14="http://schemas.microsoft.com/office/powerpoint/2010/main">
    <mc:Choice Requires="p14">
      <p:transition spd="slow" p14:dur="2000" advTm="41792"/>
    </mc:Choice>
    <mc:Fallback xmlns="">
      <p:transition spd="slow" advTm="41792"/>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0-#ppt_w/2"/>
                                          </p:val>
                                        </p:tav>
                                        <p:tav tm="100000">
                                          <p:val>
                                            <p:strVal val="#ppt_x"/>
                                          </p:val>
                                        </p:tav>
                                      </p:tavLst>
                                    </p:anim>
                                    <p:anim calcmode="lin" valueType="num">
                                      <p:cBhvr additive="base">
                                        <p:cTn id="12" dur="500" fill="hold"/>
                                        <p:tgtEl>
                                          <p:spTgt spid="24"/>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additive="base">
                                        <p:cTn id="15" dur="500" fill="hold"/>
                                        <p:tgtEl>
                                          <p:spTgt spid="15"/>
                                        </p:tgtEl>
                                        <p:attrNameLst>
                                          <p:attrName>ppt_x</p:attrName>
                                        </p:attrNameLst>
                                      </p:cBhvr>
                                      <p:tavLst>
                                        <p:tav tm="0">
                                          <p:val>
                                            <p:strVal val="0-#ppt_w/2"/>
                                          </p:val>
                                        </p:tav>
                                        <p:tav tm="100000">
                                          <p:val>
                                            <p:strVal val="#ppt_x"/>
                                          </p:val>
                                        </p:tav>
                                      </p:tavLst>
                                    </p:anim>
                                    <p:anim calcmode="lin" valueType="num">
                                      <p:cBhvr additive="base">
                                        <p:cTn id="16" dur="500" fill="hold"/>
                                        <p:tgtEl>
                                          <p:spTgt spid="15"/>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31"/>
                                        </p:tgtEl>
                                        <p:attrNameLst>
                                          <p:attrName>style.visibility</p:attrName>
                                        </p:attrNameLst>
                                      </p:cBhvr>
                                      <p:to>
                                        <p:strVal val="visible"/>
                                      </p:to>
                                    </p:set>
                                    <p:anim calcmode="lin" valueType="num">
                                      <p:cBhvr additive="base">
                                        <p:cTn id="19" dur="500" fill="hold"/>
                                        <p:tgtEl>
                                          <p:spTgt spid="31"/>
                                        </p:tgtEl>
                                        <p:attrNameLst>
                                          <p:attrName>ppt_x</p:attrName>
                                        </p:attrNameLst>
                                      </p:cBhvr>
                                      <p:tavLst>
                                        <p:tav tm="0">
                                          <p:val>
                                            <p:strVal val="0-#ppt_w/2"/>
                                          </p:val>
                                        </p:tav>
                                        <p:tav tm="100000">
                                          <p:val>
                                            <p:strVal val="#ppt_x"/>
                                          </p:val>
                                        </p:tav>
                                      </p:tavLst>
                                    </p:anim>
                                    <p:anim calcmode="lin" valueType="num">
                                      <p:cBhvr additive="base">
                                        <p:cTn id="20" dur="500" fill="hold"/>
                                        <p:tgtEl>
                                          <p:spTgt spid="31"/>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nodeType="click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additive="base">
                                        <p:cTn id="25" dur="500" fill="hold"/>
                                        <p:tgtEl>
                                          <p:spTgt spid="11"/>
                                        </p:tgtEl>
                                        <p:attrNameLst>
                                          <p:attrName>ppt_x</p:attrName>
                                        </p:attrNameLst>
                                      </p:cBhvr>
                                      <p:tavLst>
                                        <p:tav tm="0">
                                          <p:val>
                                            <p:strVal val="1+#ppt_w/2"/>
                                          </p:val>
                                        </p:tav>
                                        <p:tav tm="100000">
                                          <p:val>
                                            <p:strVal val="#ppt_x"/>
                                          </p:val>
                                        </p:tav>
                                      </p:tavLst>
                                    </p:anim>
                                    <p:anim calcmode="lin" valueType="num">
                                      <p:cBhvr additive="base">
                                        <p:cTn id="26" dur="500" fill="hold"/>
                                        <p:tgtEl>
                                          <p:spTgt spid="11"/>
                                        </p:tgtEl>
                                        <p:attrNameLst>
                                          <p:attrName>ppt_y</p:attrName>
                                        </p:attrNameLst>
                                      </p:cBhvr>
                                      <p:tavLst>
                                        <p:tav tm="0">
                                          <p:val>
                                            <p:strVal val="#ppt_y"/>
                                          </p:val>
                                        </p:tav>
                                        <p:tav tm="100000">
                                          <p:val>
                                            <p:strVal val="#ppt_y"/>
                                          </p:val>
                                        </p:tav>
                                      </p:tavLst>
                                    </p:anim>
                                  </p:childTnLst>
                                </p:cTn>
                              </p:par>
                              <p:par>
                                <p:cTn id="27" presetID="2" presetClass="entr" presetSubtype="2" fill="hold" nodeType="withEffect">
                                  <p:stCondLst>
                                    <p:cond delay="0"/>
                                  </p:stCondLst>
                                  <p:childTnLst>
                                    <p:set>
                                      <p:cBhvr>
                                        <p:cTn id="28" dur="1" fill="hold">
                                          <p:stCondLst>
                                            <p:cond delay="0"/>
                                          </p:stCondLst>
                                        </p:cTn>
                                        <p:tgtEl>
                                          <p:spTgt spid="19"/>
                                        </p:tgtEl>
                                        <p:attrNameLst>
                                          <p:attrName>style.visibility</p:attrName>
                                        </p:attrNameLst>
                                      </p:cBhvr>
                                      <p:to>
                                        <p:strVal val="visible"/>
                                      </p:to>
                                    </p:set>
                                    <p:anim calcmode="lin" valueType="num">
                                      <p:cBhvr additive="base">
                                        <p:cTn id="29" dur="500" fill="hold"/>
                                        <p:tgtEl>
                                          <p:spTgt spid="19"/>
                                        </p:tgtEl>
                                        <p:attrNameLst>
                                          <p:attrName>ppt_x</p:attrName>
                                        </p:attrNameLst>
                                      </p:cBhvr>
                                      <p:tavLst>
                                        <p:tav tm="0">
                                          <p:val>
                                            <p:strVal val="1+#ppt_w/2"/>
                                          </p:val>
                                        </p:tav>
                                        <p:tav tm="100000">
                                          <p:val>
                                            <p:strVal val="#ppt_x"/>
                                          </p:val>
                                        </p:tav>
                                      </p:tavLst>
                                    </p:anim>
                                    <p:anim calcmode="lin" valueType="num">
                                      <p:cBhvr additive="base">
                                        <p:cTn id="30" dur="500" fill="hold"/>
                                        <p:tgtEl>
                                          <p:spTgt spid="19"/>
                                        </p:tgtEl>
                                        <p:attrNameLst>
                                          <p:attrName>ppt_y</p:attrName>
                                        </p:attrNameLst>
                                      </p:cBhvr>
                                      <p:tavLst>
                                        <p:tav tm="0">
                                          <p:val>
                                            <p:strVal val="#ppt_y"/>
                                          </p:val>
                                        </p:tav>
                                        <p:tav tm="100000">
                                          <p:val>
                                            <p:strVal val="#ppt_y"/>
                                          </p:val>
                                        </p:tav>
                                      </p:tavLst>
                                    </p:anim>
                                  </p:childTnLst>
                                </p:cTn>
                              </p:par>
                              <p:par>
                                <p:cTn id="31" presetID="2" presetClass="entr" presetSubtype="2" fill="hold" grpId="0" nodeType="withEffect">
                                  <p:stCondLst>
                                    <p:cond delay="0"/>
                                  </p:stCondLst>
                                  <p:childTnLst>
                                    <p:set>
                                      <p:cBhvr>
                                        <p:cTn id="32" dur="1" fill="hold">
                                          <p:stCondLst>
                                            <p:cond delay="0"/>
                                          </p:stCondLst>
                                        </p:cTn>
                                        <p:tgtEl>
                                          <p:spTgt spid="7"/>
                                        </p:tgtEl>
                                        <p:attrNameLst>
                                          <p:attrName>style.visibility</p:attrName>
                                        </p:attrNameLst>
                                      </p:cBhvr>
                                      <p:to>
                                        <p:strVal val="visible"/>
                                      </p:to>
                                    </p:set>
                                    <p:anim calcmode="lin" valueType="num">
                                      <p:cBhvr additive="base">
                                        <p:cTn id="33" dur="500" fill="hold"/>
                                        <p:tgtEl>
                                          <p:spTgt spid="7"/>
                                        </p:tgtEl>
                                        <p:attrNameLst>
                                          <p:attrName>ppt_x</p:attrName>
                                        </p:attrNameLst>
                                      </p:cBhvr>
                                      <p:tavLst>
                                        <p:tav tm="0">
                                          <p:val>
                                            <p:strVal val="1+#ppt_w/2"/>
                                          </p:val>
                                        </p:tav>
                                        <p:tav tm="100000">
                                          <p:val>
                                            <p:strVal val="#ppt_x"/>
                                          </p:val>
                                        </p:tav>
                                      </p:tavLst>
                                    </p:anim>
                                    <p:anim calcmode="lin" valueType="num">
                                      <p:cBhvr additive="base">
                                        <p:cTn id="34"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18"/>
                                        </p:tgtEl>
                                        <p:attrNameLst>
                                          <p:attrName>style.visibility</p:attrName>
                                        </p:attrNameLst>
                                      </p:cBhvr>
                                      <p:to>
                                        <p:strVal val="visible"/>
                                      </p:to>
                                    </p:set>
                                    <p:anim calcmode="lin" valueType="num">
                                      <p:cBhvr additive="base">
                                        <p:cTn id="39" dur="500" fill="hold"/>
                                        <p:tgtEl>
                                          <p:spTgt spid="18"/>
                                        </p:tgtEl>
                                        <p:attrNameLst>
                                          <p:attrName>ppt_x</p:attrName>
                                        </p:attrNameLst>
                                      </p:cBhvr>
                                      <p:tavLst>
                                        <p:tav tm="0">
                                          <p:val>
                                            <p:strVal val="#ppt_x"/>
                                          </p:val>
                                        </p:tav>
                                        <p:tav tm="100000">
                                          <p:val>
                                            <p:strVal val="#ppt_x"/>
                                          </p:val>
                                        </p:tav>
                                      </p:tavLst>
                                    </p:anim>
                                    <p:anim calcmode="lin" valueType="num">
                                      <p:cBhvr additive="base">
                                        <p:cTn id="40"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4" grpId="0"/>
      <p:bldP spid="1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Rounded Rectangle 47"/>
          <p:cNvSpPr/>
          <p:nvPr/>
        </p:nvSpPr>
        <p:spPr>
          <a:xfrm>
            <a:off x="762000" y="1828800"/>
            <a:ext cx="7696200" cy="2138363"/>
          </a:xfrm>
          <a:prstGeom prst="roundRect">
            <a:avLst/>
          </a:prstGeom>
          <a:solidFill>
            <a:schemeClr val="accent1">
              <a:lumMod val="40000"/>
              <a:lumOff val="60000"/>
              <a:alpha val="49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FFFFFF"/>
              </a:solidFill>
            </a:endParaRPr>
          </a:p>
        </p:txBody>
      </p:sp>
      <p:cxnSp>
        <p:nvCxnSpPr>
          <p:cNvPr id="15" name="Straight Arrow Connector 14"/>
          <p:cNvCxnSpPr>
            <a:stCxn id="129" idx="2"/>
            <a:endCxn id="34" idx="0"/>
          </p:cNvCxnSpPr>
          <p:nvPr/>
        </p:nvCxnSpPr>
        <p:spPr>
          <a:xfrm flipH="1">
            <a:off x="1673225" y="1500188"/>
            <a:ext cx="20638" cy="1163637"/>
          </a:xfrm>
          <a:prstGeom prst="straightConnector1">
            <a:avLst/>
          </a:prstGeom>
          <a:ln>
            <a:solidFill>
              <a:schemeClr val="accent1">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a:stCxn id="56" idx="2"/>
            <a:endCxn id="32" idx="0"/>
          </p:cNvCxnSpPr>
          <p:nvPr/>
        </p:nvCxnSpPr>
        <p:spPr>
          <a:xfrm>
            <a:off x="4659313" y="1422400"/>
            <a:ext cx="9525" cy="569913"/>
          </a:xfrm>
          <a:prstGeom prst="straightConnector1">
            <a:avLst/>
          </a:prstGeom>
          <a:ln>
            <a:solidFill>
              <a:schemeClr val="accent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32" name="TextBox 31"/>
          <p:cNvSpPr txBox="1">
            <a:spLocks noChangeArrowheads="1"/>
          </p:cNvSpPr>
          <p:nvPr/>
        </p:nvSpPr>
        <p:spPr bwMode="auto">
          <a:xfrm>
            <a:off x="3697288" y="1992313"/>
            <a:ext cx="1941512" cy="3698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GB" altLang="en-US" sz="1800">
                <a:latin typeface="Arial" panose="020B0604020202020204" pitchFamily="34" charset="0"/>
              </a:rPr>
              <a:t>Founder Shares</a:t>
            </a:r>
          </a:p>
        </p:txBody>
      </p:sp>
      <p:cxnSp>
        <p:nvCxnSpPr>
          <p:cNvPr id="12" name="Straight Arrow Connector 11"/>
          <p:cNvCxnSpPr>
            <a:stCxn id="128" idx="2"/>
            <a:endCxn id="33" idx="0"/>
          </p:cNvCxnSpPr>
          <p:nvPr/>
        </p:nvCxnSpPr>
        <p:spPr>
          <a:xfrm>
            <a:off x="7451725" y="1422400"/>
            <a:ext cx="1588" cy="1241425"/>
          </a:xfrm>
          <a:prstGeom prst="straightConnector1">
            <a:avLst/>
          </a:prstGeom>
          <a:ln>
            <a:solidFill>
              <a:schemeClr val="accent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6151" name="Rectangle 1026"/>
          <p:cNvSpPr>
            <a:spLocks noGrp="1" noChangeArrowheads="1"/>
          </p:cNvSpPr>
          <p:nvPr>
            <p:ph type="title"/>
          </p:nvPr>
        </p:nvSpPr>
        <p:spPr>
          <a:xfrm>
            <a:off x="280988" y="286544"/>
            <a:ext cx="8329612" cy="838200"/>
          </a:xfrm>
        </p:spPr>
        <p:txBody>
          <a:bodyPr/>
          <a:lstStyle/>
          <a:p>
            <a:pPr eaLnBrk="1" hangingPunct="1"/>
            <a:r>
              <a:rPr lang="en-GB" altLang="en-US" sz="3200" dirty="0"/>
              <a:t>Basic Concepts in the </a:t>
            </a:r>
            <a:r>
              <a:rPr lang="en-GB" altLang="en-US" sz="3200" i="1" dirty="0"/>
              <a:t>FairShares Model</a:t>
            </a:r>
            <a:endParaRPr lang="en-GB" altLang="en-US" sz="3600" i="1" dirty="0"/>
          </a:p>
        </p:txBody>
      </p:sp>
      <p:sp>
        <p:nvSpPr>
          <p:cNvPr id="56" name="TextBox 55"/>
          <p:cNvSpPr txBox="1">
            <a:spLocks noChangeArrowheads="1"/>
          </p:cNvSpPr>
          <p:nvPr/>
        </p:nvSpPr>
        <p:spPr bwMode="auto">
          <a:xfrm>
            <a:off x="3232150" y="1052513"/>
            <a:ext cx="2852738" cy="3698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GB" altLang="en-US" sz="1800">
                <a:latin typeface="Arial" panose="020B0604020202020204" pitchFamily="34" charset="0"/>
              </a:rPr>
              <a:t>Social Entrepreneurship</a:t>
            </a:r>
          </a:p>
        </p:txBody>
      </p:sp>
      <p:sp>
        <p:nvSpPr>
          <p:cNvPr id="128" name="TextBox 127"/>
          <p:cNvSpPr txBox="1">
            <a:spLocks noChangeArrowheads="1"/>
          </p:cNvSpPr>
          <p:nvPr/>
        </p:nvSpPr>
        <p:spPr bwMode="auto">
          <a:xfrm>
            <a:off x="6213475" y="1052513"/>
            <a:ext cx="2474913" cy="3698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GB" altLang="en-US" sz="1800">
                <a:latin typeface="Arial" panose="020B0604020202020204" pitchFamily="34" charset="0"/>
              </a:rPr>
              <a:t>Worker Co-operation</a:t>
            </a:r>
          </a:p>
        </p:txBody>
      </p:sp>
      <p:sp>
        <p:nvSpPr>
          <p:cNvPr id="129" name="TextBox 128"/>
          <p:cNvSpPr txBox="1">
            <a:spLocks noChangeArrowheads="1"/>
          </p:cNvSpPr>
          <p:nvPr/>
        </p:nvSpPr>
        <p:spPr bwMode="auto">
          <a:xfrm>
            <a:off x="280988" y="1052513"/>
            <a:ext cx="2825750" cy="4476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GB" altLang="en-US" sz="1800">
                <a:latin typeface="Arial" panose="020B0604020202020204" pitchFamily="34" charset="0"/>
              </a:rPr>
              <a:t>Consumer Co-operation</a:t>
            </a:r>
          </a:p>
        </p:txBody>
      </p:sp>
      <p:sp>
        <p:nvSpPr>
          <p:cNvPr id="33" name="TextBox 32"/>
          <p:cNvSpPr txBox="1">
            <a:spLocks noChangeArrowheads="1"/>
          </p:cNvSpPr>
          <p:nvPr/>
        </p:nvSpPr>
        <p:spPr bwMode="auto">
          <a:xfrm>
            <a:off x="6553200" y="2663825"/>
            <a:ext cx="1800225" cy="3698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GB" altLang="en-US" sz="1800">
                <a:latin typeface="Arial" panose="020B0604020202020204" pitchFamily="34" charset="0"/>
              </a:rPr>
              <a:t>Labour Shares</a:t>
            </a:r>
          </a:p>
        </p:txBody>
      </p:sp>
      <p:sp>
        <p:nvSpPr>
          <p:cNvPr id="34" name="TextBox 33"/>
          <p:cNvSpPr txBox="1">
            <a:spLocks noChangeArrowheads="1"/>
          </p:cNvSpPr>
          <p:nvPr/>
        </p:nvSpPr>
        <p:spPr bwMode="auto">
          <a:xfrm>
            <a:off x="906463" y="2663825"/>
            <a:ext cx="1531937" cy="3698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GB" altLang="en-US" sz="1800">
                <a:latin typeface="Arial" panose="020B0604020202020204" pitchFamily="34" charset="0"/>
              </a:rPr>
              <a:t>User Shares</a:t>
            </a:r>
          </a:p>
        </p:txBody>
      </p:sp>
      <p:sp>
        <p:nvSpPr>
          <p:cNvPr id="35" name="TextBox 34"/>
          <p:cNvSpPr txBox="1">
            <a:spLocks noChangeArrowheads="1"/>
          </p:cNvSpPr>
          <p:nvPr/>
        </p:nvSpPr>
        <p:spPr bwMode="auto">
          <a:xfrm>
            <a:off x="3106738" y="3440113"/>
            <a:ext cx="3151187" cy="3698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GB" altLang="en-US" sz="1800">
                <a:latin typeface="Arial" panose="020B0604020202020204" pitchFamily="34" charset="0"/>
              </a:rPr>
              <a:t>Investor Shares / Accounts</a:t>
            </a:r>
          </a:p>
        </p:txBody>
      </p:sp>
      <p:sp>
        <p:nvSpPr>
          <p:cNvPr id="36" name="TextBox 35"/>
          <p:cNvSpPr txBox="1">
            <a:spLocks noChangeArrowheads="1"/>
          </p:cNvSpPr>
          <p:nvPr/>
        </p:nvSpPr>
        <p:spPr bwMode="auto">
          <a:xfrm>
            <a:off x="3067050" y="4125913"/>
            <a:ext cx="3233738" cy="3698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GB" altLang="en-US" sz="1800">
                <a:latin typeface="Arial" panose="020B0604020202020204" pitchFamily="34" charset="0"/>
              </a:rPr>
              <a:t>Supporting Institutions</a:t>
            </a:r>
          </a:p>
        </p:txBody>
      </p:sp>
      <p:sp>
        <p:nvSpPr>
          <p:cNvPr id="37" name="TextBox 36"/>
          <p:cNvSpPr txBox="1">
            <a:spLocks noChangeArrowheads="1"/>
          </p:cNvSpPr>
          <p:nvPr/>
        </p:nvSpPr>
        <p:spPr bwMode="auto">
          <a:xfrm>
            <a:off x="3048000" y="2587625"/>
            <a:ext cx="325913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GB" altLang="en-US" sz="2800" b="0">
                <a:latin typeface="Arial" panose="020B0604020202020204" pitchFamily="34" charset="0"/>
              </a:rPr>
              <a:t>FairShares Model</a:t>
            </a:r>
          </a:p>
        </p:txBody>
      </p:sp>
      <p:cxnSp>
        <p:nvCxnSpPr>
          <p:cNvPr id="18" name="Straight Arrow Connector 17"/>
          <p:cNvCxnSpPr>
            <a:endCxn id="35" idx="2"/>
          </p:cNvCxnSpPr>
          <p:nvPr/>
        </p:nvCxnSpPr>
        <p:spPr>
          <a:xfrm flipV="1">
            <a:off x="4681538" y="3810000"/>
            <a:ext cx="1587" cy="315913"/>
          </a:xfrm>
          <a:prstGeom prst="straightConnector1">
            <a:avLst/>
          </a:prstGeom>
          <a:ln>
            <a:solidFill>
              <a:schemeClr val="accent1">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a:stCxn id="33" idx="2"/>
            <a:endCxn id="35" idx="3"/>
          </p:cNvCxnSpPr>
          <p:nvPr/>
        </p:nvCxnSpPr>
        <p:spPr>
          <a:xfrm flipH="1">
            <a:off x="6257925" y="3033713"/>
            <a:ext cx="1195388" cy="590550"/>
          </a:xfrm>
          <a:prstGeom prst="straightConnector1">
            <a:avLst/>
          </a:prstGeom>
          <a:ln>
            <a:solidFill>
              <a:schemeClr val="accent1">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a:stCxn id="34" idx="2"/>
            <a:endCxn id="35" idx="1"/>
          </p:cNvCxnSpPr>
          <p:nvPr/>
        </p:nvCxnSpPr>
        <p:spPr>
          <a:xfrm>
            <a:off x="1672432" y="3033936"/>
            <a:ext cx="1434306" cy="591066"/>
          </a:xfrm>
          <a:prstGeom prst="straightConnector1">
            <a:avLst/>
          </a:prstGeom>
          <a:ln>
            <a:tailEnd type="arrow"/>
          </a:ln>
          <a:effectLst>
            <a:softEdge rad="63500"/>
          </a:effectLst>
        </p:spPr>
        <p:style>
          <a:lnRef idx="1">
            <a:schemeClr val="accent1"/>
          </a:lnRef>
          <a:fillRef idx="0">
            <a:schemeClr val="accent1"/>
          </a:fillRef>
          <a:effectRef idx="0">
            <a:schemeClr val="accent1"/>
          </a:effectRef>
          <a:fontRef idx="minor">
            <a:schemeClr val="tx1"/>
          </a:fontRef>
        </p:style>
      </p:cxnSp>
      <p:cxnSp>
        <p:nvCxnSpPr>
          <p:cNvPr id="3" name="Straight Arrow Connector 2"/>
          <p:cNvCxnSpPr>
            <a:endCxn id="35" idx="1"/>
          </p:cNvCxnSpPr>
          <p:nvPr/>
        </p:nvCxnSpPr>
        <p:spPr>
          <a:xfrm>
            <a:off x="1673225" y="3033713"/>
            <a:ext cx="1433513" cy="592137"/>
          </a:xfrm>
          <a:prstGeom prst="straightConnector1">
            <a:avLst/>
          </a:prstGeom>
          <a:ln>
            <a:solidFill>
              <a:schemeClr val="accent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6164" name="TextBox 24"/>
          <p:cNvSpPr txBox="1">
            <a:spLocks noChangeArrowheads="1"/>
          </p:cNvSpPr>
          <p:nvPr/>
        </p:nvSpPr>
        <p:spPr bwMode="auto">
          <a:xfrm>
            <a:off x="423863" y="6234113"/>
            <a:ext cx="8372475"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n-GB" altLang="en-US" sz="1100" b="0">
                <a:latin typeface="Arial" panose="020B0604020202020204" pitchFamily="34" charset="0"/>
              </a:rPr>
              <a:t>Ridley-Duff R. J. and Bull, M. (2013) </a:t>
            </a:r>
            <a:r>
              <a:rPr lang="en-GB" altLang="en-US" sz="1100" b="0" i="1">
                <a:latin typeface="Arial" panose="020B0604020202020204" pitchFamily="34" charset="0"/>
              </a:rPr>
              <a:t>The FairShares Model: a communitarian pluralist approach to constituting social enterprises?, </a:t>
            </a:r>
            <a:r>
              <a:rPr lang="en-GB" altLang="en-US" sz="1100" b="0">
                <a:latin typeface="Arial" panose="020B0604020202020204" pitchFamily="34" charset="0"/>
              </a:rPr>
              <a:t>paper to ISBE Conference, Cardiff, 11</a:t>
            </a:r>
            <a:r>
              <a:rPr lang="en-GB" altLang="en-US" sz="1100" b="0" baseline="30000">
                <a:latin typeface="Arial" panose="020B0604020202020204" pitchFamily="34" charset="0"/>
              </a:rPr>
              <a:t>th</a:t>
            </a:r>
            <a:r>
              <a:rPr lang="en-GB" altLang="en-US" sz="1100" b="0">
                <a:latin typeface="Arial" panose="020B0604020202020204" pitchFamily="34" charset="0"/>
              </a:rPr>
              <a:t>-12</a:t>
            </a:r>
            <a:r>
              <a:rPr lang="en-GB" altLang="en-US" sz="1100" b="0" baseline="30000">
                <a:latin typeface="Arial" panose="020B0604020202020204" pitchFamily="34" charset="0"/>
              </a:rPr>
              <a:t>th</a:t>
            </a:r>
            <a:r>
              <a:rPr lang="en-GB" altLang="en-US" sz="1100" b="0">
                <a:latin typeface="Arial" panose="020B0604020202020204" pitchFamily="34" charset="0"/>
              </a:rPr>
              <a:t> November, Figure 6</a:t>
            </a:r>
          </a:p>
        </p:txBody>
      </p:sp>
      <p:cxnSp>
        <p:nvCxnSpPr>
          <p:cNvPr id="27" name="Straight Arrow Connector 26"/>
          <p:cNvCxnSpPr>
            <a:stCxn id="32" idx="1"/>
            <a:endCxn id="34" idx="3"/>
          </p:cNvCxnSpPr>
          <p:nvPr/>
        </p:nvCxnSpPr>
        <p:spPr>
          <a:xfrm flipH="1">
            <a:off x="2438400" y="2178050"/>
            <a:ext cx="1258888" cy="671513"/>
          </a:xfrm>
          <a:prstGeom prst="straightConnector1">
            <a:avLst/>
          </a:prstGeom>
          <a:ln>
            <a:solidFill>
              <a:schemeClr val="accent1">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a:stCxn id="32" idx="3"/>
            <a:endCxn id="33" idx="1"/>
          </p:cNvCxnSpPr>
          <p:nvPr/>
        </p:nvCxnSpPr>
        <p:spPr>
          <a:xfrm>
            <a:off x="5638800" y="2178050"/>
            <a:ext cx="914400" cy="671513"/>
          </a:xfrm>
          <a:prstGeom prst="straightConnector1">
            <a:avLst/>
          </a:prstGeom>
          <a:ln>
            <a:solidFill>
              <a:schemeClr val="accent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6167" name="TextBox 1"/>
          <p:cNvSpPr txBox="1">
            <a:spLocks noChangeArrowheads="1"/>
          </p:cNvSpPr>
          <p:nvPr/>
        </p:nvSpPr>
        <p:spPr bwMode="auto">
          <a:xfrm>
            <a:off x="280988" y="4724400"/>
            <a:ext cx="8634412" cy="146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GB" altLang="en-US" sz="1800" dirty="0">
                <a:latin typeface="Arial" panose="020B0604020202020204" pitchFamily="34" charset="0"/>
              </a:rPr>
              <a:t>Intellectual Property: </a:t>
            </a:r>
            <a:r>
              <a:rPr lang="en-GB" altLang="en-US" sz="1800" b="0" dirty="0">
                <a:latin typeface="Arial" panose="020B0604020202020204" pitchFamily="34" charset="0"/>
              </a:rPr>
              <a:t>managed as an intellectual commons.  It is either:</a:t>
            </a:r>
          </a:p>
          <a:p>
            <a:pPr marL="342900" indent="-342900" eaLnBrk="1" hangingPunct="1">
              <a:spcBef>
                <a:spcPts val="600"/>
              </a:spcBef>
              <a:buFont typeface="+mj-lt"/>
              <a:buAutoNum type="arabicPeriod"/>
            </a:pPr>
            <a:r>
              <a:rPr lang="en-GB" altLang="en-US" sz="1600" b="0" i="1" dirty="0">
                <a:latin typeface="Arial" panose="020B0604020202020204" pitchFamily="34" charset="0"/>
              </a:rPr>
              <a:t>Created in-house</a:t>
            </a:r>
            <a:r>
              <a:rPr lang="en-GB" altLang="en-US" sz="1600" b="0" dirty="0">
                <a:latin typeface="Arial" panose="020B0604020202020204" pitchFamily="34" charset="0"/>
              </a:rPr>
              <a:t>: owned by groups of Labour Shareholders, available to all members.</a:t>
            </a:r>
          </a:p>
          <a:p>
            <a:pPr marL="342900" indent="-342900" eaLnBrk="1" hangingPunct="1">
              <a:spcBef>
                <a:spcPct val="0"/>
              </a:spcBef>
              <a:buFont typeface="+mj-lt"/>
              <a:buAutoNum type="arabicPeriod"/>
            </a:pPr>
            <a:r>
              <a:rPr lang="en-GB" altLang="en-US" sz="1600" b="0" i="1" dirty="0">
                <a:latin typeface="Arial" panose="020B0604020202020204" pitchFamily="34" charset="0"/>
              </a:rPr>
              <a:t>Bought/acquired</a:t>
            </a:r>
            <a:r>
              <a:rPr lang="en-GB" altLang="en-US" sz="1600" b="0" dirty="0">
                <a:latin typeface="Arial" panose="020B0604020202020204" pitchFamily="34" charset="0"/>
              </a:rPr>
              <a:t>: owned collectively by Labour Shareholders, available to all members</a:t>
            </a:r>
          </a:p>
          <a:p>
            <a:pPr eaLnBrk="1" hangingPunct="1">
              <a:spcBef>
                <a:spcPct val="0"/>
              </a:spcBef>
              <a:buFontTx/>
              <a:buAutoNum type="arabicParenR"/>
            </a:pPr>
            <a:endParaRPr lang="en-GB" altLang="en-US" sz="1600" b="0" dirty="0">
              <a:latin typeface="Arial" panose="020B0604020202020204" pitchFamily="34" charset="0"/>
            </a:endParaRPr>
          </a:p>
          <a:p>
            <a:pPr eaLnBrk="1" hangingPunct="1">
              <a:spcBef>
                <a:spcPct val="0"/>
              </a:spcBef>
              <a:buFontTx/>
              <a:buNone/>
            </a:pPr>
            <a:r>
              <a:rPr lang="en-GB" altLang="en-US" sz="1800" dirty="0">
                <a:latin typeface="Arial" panose="020B0604020202020204" pitchFamily="34" charset="0"/>
              </a:rPr>
              <a:t>Labour cannot be alienated from the IP it creates (even when workers leave).</a:t>
            </a:r>
          </a:p>
        </p:txBody>
      </p:sp>
    </p:spTree>
    <p:extLst>
      <p:ext uri="{BB962C8B-B14F-4D97-AF65-F5344CB8AC3E}">
        <p14:creationId xmlns:p14="http://schemas.microsoft.com/office/powerpoint/2010/main" val="417342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29"/>
                                        </p:tgtEl>
                                        <p:attrNameLst>
                                          <p:attrName>style.visibility</p:attrName>
                                        </p:attrNameLst>
                                      </p:cBhvr>
                                      <p:to>
                                        <p:strVal val="visible"/>
                                      </p:to>
                                    </p:set>
                                    <p:anim calcmode="lin" valueType="num">
                                      <p:cBhvr additive="base">
                                        <p:cTn id="7" dur="500" fill="hold"/>
                                        <p:tgtEl>
                                          <p:spTgt spid="129"/>
                                        </p:tgtEl>
                                        <p:attrNameLst>
                                          <p:attrName>ppt_x</p:attrName>
                                        </p:attrNameLst>
                                      </p:cBhvr>
                                      <p:tavLst>
                                        <p:tav tm="0">
                                          <p:val>
                                            <p:strVal val="#ppt_x"/>
                                          </p:val>
                                        </p:tav>
                                        <p:tav tm="100000">
                                          <p:val>
                                            <p:strVal val="#ppt_x"/>
                                          </p:val>
                                        </p:tav>
                                      </p:tavLst>
                                    </p:anim>
                                    <p:anim calcmode="lin" valueType="num">
                                      <p:cBhvr additive="base">
                                        <p:cTn id="8" dur="500" fill="hold"/>
                                        <p:tgtEl>
                                          <p:spTgt spid="129"/>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56"/>
                                        </p:tgtEl>
                                        <p:attrNameLst>
                                          <p:attrName>style.visibility</p:attrName>
                                        </p:attrNameLst>
                                      </p:cBhvr>
                                      <p:to>
                                        <p:strVal val="visible"/>
                                      </p:to>
                                    </p:set>
                                    <p:anim calcmode="lin" valueType="num">
                                      <p:cBhvr additive="base">
                                        <p:cTn id="12" dur="500" fill="hold"/>
                                        <p:tgtEl>
                                          <p:spTgt spid="56"/>
                                        </p:tgtEl>
                                        <p:attrNameLst>
                                          <p:attrName>ppt_x</p:attrName>
                                        </p:attrNameLst>
                                      </p:cBhvr>
                                      <p:tavLst>
                                        <p:tav tm="0">
                                          <p:val>
                                            <p:strVal val="#ppt_x"/>
                                          </p:val>
                                        </p:tav>
                                        <p:tav tm="100000">
                                          <p:val>
                                            <p:strVal val="#ppt_x"/>
                                          </p:val>
                                        </p:tav>
                                      </p:tavLst>
                                    </p:anim>
                                    <p:anim calcmode="lin" valueType="num">
                                      <p:cBhvr additive="base">
                                        <p:cTn id="13" dur="500" fill="hold"/>
                                        <p:tgtEl>
                                          <p:spTgt spid="56"/>
                                        </p:tgtEl>
                                        <p:attrNameLst>
                                          <p:attrName>ppt_y</p:attrName>
                                        </p:attrNameLst>
                                      </p:cBhvr>
                                      <p:tavLst>
                                        <p:tav tm="0">
                                          <p:val>
                                            <p:strVal val="1+#ppt_h/2"/>
                                          </p:val>
                                        </p:tav>
                                        <p:tav tm="100000">
                                          <p:val>
                                            <p:strVal val="#ppt_y"/>
                                          </p:val>
                                        </p:tav>
                                      </p:tavLst>
                                    </p:anim>
                                  </p:childTnLst>
                                </p:cTn>
                              </p:par>
                            </p:childTnLst>
                          </p:cTn>
                        </p:par>
                        <p:par>
                          <p:cTn id="14" fill="hold" nodeType="afterGroup">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128"/>
                                        </p:tgtEl>
                                        <p:attrNameLst>
                                          <p:attrName>style.visibility</p:attrName>
                                        </p:attrNameLst>
                                      </p:cBhvr>
                                      <p:to>
                                        <p:strVal val="visible"/>
                                      </p:to>
                                    </p:set>
                                    <p:anim calcmode="lin" valueType="num">
                                      <p:cBhvr additive="base">
                                        <p:cTn id="17" dur="500" fill="hold"/>
                                        <p:tgtEl>
                                          <p:spTgt spid="128"/>
                                        </p:tgtEl>
                                        <p:attrNameLst>
                                          <p:attrName>ppt_x</p:attrName>
                                        </p:attrNameLst>
                                      </p:cBhvr>
                                      <p:tavLst>
                                        <p:tav tm="0">
                                          <p:val>
                                            <p:strVal val="#ppt_x"/>
                                          </p:val>
                                        </p:tav>
                                        <p:tav tm="100000">
                                          <p:val>
                                            <p:strVal val="#ppt_x"/>
                                          </p:val>
                                        </p:tav>
                                      </p:tavLst>
                                    </p:anim>
                                    <p:anim calcmode="lin" valueType="num">
                                      <p:cBhvr additive="base">
                                        <p:cTn id="18" dur="500" fill="hold"/>
                                        <p:tgtEl>
                                          <p:spTgt spid="128"/>
                                        </p:tgtEl>
                                        <p:attrNameLst>
                                          <p:attrName>ppt_y</p:attrName>
                                        </p:attrNameLst>
                                      </p:cBhvr>
                                      <p:tavLst>
                                        <p:tav tm="0">
                                          <p:val>
                                            <p:strVal val="1+#ppt_h/2"/>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1"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500" fill="hold"/>
                                        <p:tgtEl>
                                          <p:spTgt spid="10"/>
                                        </p:tgtEl>
                                        <p:attrNameLst>
                                          <p:attrName>ppt_x</p:attrName>
                                        </p:attrNameLst>
                                      </p:cBhvr>
                                      <p:tavLst>
                                        <p:tav tm="0">
                                          <p:val>
                                            <p:strVal val="#ppt_x"/>
                                          </p:val>
                                        </p:tav>
                                        <p:tav tm="100000">
                                          <p:val>
                                            <p:strVal val="#ppt_x"/>
                                          </p:val>
                                        </p:tav>
                                      </p:tavLst>
                                    </p:anim>
                                    <p:anim calcmode="lin" valueType="num">
                                      <p:cBhvr additive="base">
                                        <p:cTn id="24" dur="500" fill="hold"/>
                                        <p:tgtEl>
                                          <p:spTgt spid="10"/>
                                        </p:tgtEl>
                                        <p:attrNameLst>
                                          <p:attrName>ppt_y</p:attrName>
                                        </p:attrNameLst>
                                      </p:cBhvr>
                                      <p:tavLst>
                                        <p:tav tm="0">
                                          <p:val>
                                            <p:strVal val="0-#ppt_h/2"/>
                                          </p:val>
                                        </p:tav>
                                        <p:tav tm="100000">
                                          <p:val>
                                            <p:strVal val="#ppt_y"/>
                                          </p:val>
                                        </p:tav>
                                      </p:tavLst>
                                    </p:anim>
                                  </p:childTnLst>
                                </p:cTn>
                              </p:par>
                              <p:par>
                                <p:cTn id="25" presetID="2" presetClass="entr" presetSubtype="1" fill="hold" grpId="0" nodeType="withEffect">
                                  <p:stCondLst>
                                    <p:cond delay="0"/>
                                  </p:stCondLst>
                                  <p:childTnLst>
                                    <p:set>
                                      <p:cBhvr>
                                        <p:cTn id="26" dur="1" fill="hold">
                                          <p:stCondLst>
                                            <p:cond delay="0"/>
                                          </p:stCondLst>
                                        </p:cTn>
                                        <p:tgtEl>
                                          <p:spTgt spid="32"/>
                                        </p:tgtEl>
                                        <p:attrNameLst>
                                          <p:attrName>style.visibility</p:attrName>
                                        </p:attrNameLst>
                                      </p:cBhvr>
                                      <p:to>
                                        <p:strVal val="visible"/>
                                      </p:to>
                                    </p:set>
                                    <p:anim calcmode="lin" valueType="num">
                                      <p:cBhvr additive="base">
                                        <p:cTn id="27" dur="500" fill="hold"/>
                                        <p:tgtEl>
                                          <p:spTgt spid="32"/>
                                        </p:tgtEl>
                                        <p:attrNameLst>
                                          <p:attrName>ppt_x</p:attrName>
                                        </p:attrNameLst>
                                      </p:cBhvr>
                                      <p:tavLst>
                                        <p:tav tm="0">
                                          <p:val>
                                            <p:strVal val="#ppt_x"/>
                                          </p:val>
                                        </p:tav>
                                        <p:tav tm="100000">
                                          <p:val>
                                            <p:strVal val="#ppt_x"/>
                                          </p:val>
                                        </p:tav>
                                      </p:tavLst>
                                    </p:anim>
                                    <p:anim calcmode="lin" valueType="num">
                                      <p:cBhvr additive="base">
                                        <p:cTn id="28" dur="500" fill="hold"/>
                                        <p:tgtEl>
                                          <p:spTgt spid="32"/>
                                        </p:tgtEl>
                                        <p:attrNameLst>
                                          <p:attrName>ppt_y</p:attrName>
                                        </p:attrNameLst>
                                      </p:cBhvr>
                                      <p:tavLst>
                                        <p:tav tm="0">
                                          <p:val>
                                            <p:strVal val="0-#ppt_h/2"/>
                                          </p:val>
                                        </p:tav>
                                        <p:tav tm="100000">
                                          <p:val>
                                            <p:strVal val="#ppt_y"/>
                                          </p:val>
                                        </p:tav>
                                      </p:tavLst>
                                    </p:anim>
                                  </p:childTnLst>
                                </p:cTn>
                              </p:par>
                            </p:childTnLst>
                          </p:cTn>
                        </p:par>
                      </p:childTnLst>
                    </p:cTn>
                  </p:par>
                  <p:par>
                    <p:cTn id="29" fill="hold" nodeType="clickPar">
                      <p:stCondLst>
                        <p:cond delay="indefinite"/>
                      </p:stCondLst>
                      <p:childTnLst>
                        <p:par>
                          <p:cTn id="30" fill="hold" nodeType="withGroup">
                            <p:stCondLst>
                              <p:cond delay="0"/>
                            </p:stCondLst>
                            <p:childTnLst>
                              <p:par>
                                <p:cTn id="31" presetID="2" presetClass="entr" presetSubtype="1" fill="hold" nodeType="clickEffect">
                                  <p:stCondLst>
                                    <p:cond delay="0"/>
                                  </p:stCondLst>
                                  <p:childTnLst>
                                    <p:set>
                                      <p:cBhvr>
                                        <p:cTn id="32" dur="1" fill="hold">
                                          <p:stCondLst>
                                            <p:cond delay="0"/>
                                          </p:stCondLst>
                                        </p:cTn>
                                        <p:tgtEl>
                                          <p:spTgt spid="15"/>
                                        </p:tgtEl>
                                        <p:attrNameLst>
                                          <p:attrName>style.visibility</p:attrName>
                                        </p:attrNameLst>
                                      </p:cBhvr>
                                      <p:to>
                                        <p:strVal val="visible"/>
                                      </p:to>
                                    </p:set>
                                    <p:anim calcmode="lin" valueType="num">
                                      <p:cBhvr additive="base">
                                        <p:cTn id="33" dur="500" fill="hold"/>
                                        <p:tgtEl>
                                          <p:spTgt spid="15"/>
                                        </p:tgtEl>
                                        <p:attrNameLst>
                                          <p:attrName>ppt_x</p:attrName>
                                        </p:attrNameLst>
                                      </p:cBhvr>
                                      <p:tavLst>
                                        <p:tav tm="0">
                                          <p:val>
                                            <p:strVal val="#ppt_x"/>
                                          </p:val>
                                        </p:tav>
                                        <p:tav tm="100000">
                                          <p:val>
                                            <p:strVal val="#ppt_x"/>
                                          </p:val>
                                        </p:tav>
                                      </p:tavLst>
                                    </p:anim>
                                    <p:anim calcmode="lin" valueType="num">
                                      <p:cBhvr additive="base">
                                        <p:cTn id="34" dur="500" fill="hold"/>
                                        <p:tgtEl>
                                          <p:spTgt spid="15"/>
                                        </p:tgtEl>
                                        <p:attrNameLst>
                                          <p:attrName>ppt_y</p:attrName>
                                        </p:attrNameLst>
                                      </p:cBhvr>
                                      <p:tavLst>
                                        <p:tav tm="0">
                                          <p:val>
                                            <p:strVal val="0-#ppt_h/2"/>
                                          </p:val>
                                        </p:tav>
                                        <p:tav tm="100000">
                                          <p:val>
                                            <p:strVal val="#ppt_y"/>
                                          </p:val>
                                        </p:tav>
                                      </p:tavLst>
                                    </p:anim>
                                  </p:childTnLst>
                                </p:cTn>
                              </p:par>
                              <p:par>
                                <p:cTn id="35" presetID="2" presetClass="entr" presetSubtype="1" fill="hold" grpId="0" nodeType="withEffect">
                                  <p:stCondLst>
                                    <p:cond delay="0"/>
                                  </p:stCondLst>
                                  <p:childTnLst>
                                    <p:set>
                                      <p:cBhvr>
                                        <p:cTn id="36" dur="1" fill="hold">
                                          <p:stCondLst>
                                            <p:cond delay="0"/>
                                          </p:stCondLst>
                                        </p:cTn>
                                        <p:tgtEl>
                                          <p:spTgt spid="34"/>
                                        </p:tgtEl>
                                        <p:attrNameLst>
                                          <p:attrName>style.visibility</p:attrName>
                                        </p:attrNameLst>
                                      </p:cBhvr>
                                      <p:to>
                                        <p:strVal val="visible"/>
                                      </p:to>
                                    </p:set>
                                    <p:anim calcmode="lin" valueType="num">
                                      <p:cBhvr additive="base">
                                        <p:cTn id="37" dur="500" fill="hold"/>
                                        <p:tgtEl>
                                          <p:spTgt spid="34"/>
                                        </p:tgtEl>
                                        <p:attrNameLst>
                                          <p:attrName>ppt_x</p:attrName>
                                        </p:attrNameLst>
                                      </p:cBhvr>
                                      <p:tavLst>
                                        <p:tav tm="0">
                                          <p:val>
                                            <p:strVal val="#ppt_x"/>
                                          </p:val>
                                        </p:tav>
                                        <p:tav tm="100000">
                                          <p:val>
                                            <p:strVal val="#ppt_x"/>
                                          </p:val>
                                        </p:tav>
                                      </p:tavLst>
                                    </p:anim>
                                    <p:anim calcmode="lin" valueType="num">
                                      <p:cBhvr additive="base">
                                        <p:cTn id="38" dur="500" fill="hold"/>
                                        <p:tgtEl>
                                          <p:spTgt spid="34"/>
                                        </p:tgtEl>
                                        <p:attrNameLst>
                                          <p:attrName>ppt_y</p:attrName>
                                        </p:attrNameLst>
                                      </p:cBhvr>
                                      <p:tavLst>
                                        <p:tav tm="0">
                                          <p:val>
                                            <p:strVal val="0-#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1" fill="hold" nodeType="clickEffect">
                                  <p:stCondLst>
                                    <p:cond delay="0"/>
                                  </p:stCondLst>
                                  <p:childTnLst>
                                    <p:set>
                                      <p:cBhvr>
                                        <p:cTn id="42" dur="1" fill="hold">
                                          <p:stCondLst>
                                            <p:cond delay="0"/>
                                          </p:stCondLst>
                                        </p:cTn>
                                        <p:tgtEl>
                                          <p:spTgt spid="12"/>
                                        </p:tgtEl>
                                        <p:attrNameLst>
                                          <p:attrName>style.visibility</p:attrName>
                                        </p:attrNameLst>
                                      </p:cBhvr>
                                      <p:to>
                                        <p:strVal val="visible"/>
                                      </p:to>
                                    </p:set>
                                    <p:anim calcmode="lin" valueType="num">
                                      <p:cBhvr additive="base">
                                        <p:cTn id="43" dur="500" fill="hold"/>
                                        <p:tgtEl>
                                          <p:spTgt spid="12"/>
                                        </p:tgtEl>
                                        <p:attrNameLst>
                                          <p:attrName>ppt_x</p:attrName>
                                        </p:attrNameLst>
                                      </p:cBhvr>
                                      <p:tavLst>
                                        <p:tav tm="0">
                                          <p:val>
                                            <p:strVal val="#ppt_x"/>
                                          </p:val>
                                        </p:tav>
                                        <p:tav tm="100000">
                                          <p:val>
                                            <p:strVal val="#ppt_x"/>
                                          </p:val>
                                        </p:tav>
                                      </p:tavLst>
                                    </p:anim>
                                    <p:anim calcmode="lin" valueType="num">
                                      <p:cBhvr additive="base">
                                        <p:cTn id="44" dur="500" fill="hold"/>
                                        <p:tgtEl>
                                          <p:spTgt spid="12"/>
                                        </p:tgtEl>
                                        <p:attrNameLst>
                                          <p:attrName>ppt_y</p:attrName>
                                        </p:attrNameLst>
                                      </p:cBhvr>
                                      <p:tavLst>
                                        <p:tav tm="0">
                                          <p:val>
                                            <p:strVal val="0-#ppt_h/2"/>
                                          </p:val>
                                        </p:tav>
                                        <p:tav tm="100000">
                                          <p:val>
                                            <p:strVal val="#ppt_y"/>
                                          </p:val>
                                        </p:tav>
                                      </p:tavLst>
                                    </p:anim>
                                  </p:childTnLst>
                                </p:cTn>
                              </p:par>
                              <p:par>
                                <p:cTn id="45" presetID="2" presetClass="entr" presetSubtype="1" fill="hold" grpId="0" nodeType="withEffect">
                                  <p:stCondLst>
                                    <p:cond delay="0"/>
                                  </p:stCondLst>
                                  <p:childTnLst>
                                    <p:set>
                                      <p:cBhvr>
                                        <p:cTn id="46" dur="1" fill="hold">
                                          <p:stCondLst>
                                            <p:cond delay="0"/>
                                          </p:stCondLst>
                                        </p:cTn>
                                        <p:tgtEl>
                                          <p:spTgt spid="33"/>
                                        </p:tgtEl>
                                        <p:attrNameLst>
                                          <p:attrName>style.visibility</p:attrName>
                                        </p:attrNameLst>
                                      </p:cBhvr>
                                      <p:to>
                                        <p:strVal val="visible"/>
                                      </p:to>
                                    </p:set>
                                    <p:anim calcmode="lin" valueType="num">
                                      <p:cBhvr additive="base">
                                        <p:cTn id="47" dur="500" fill="hold"/>
                                        <p:tgtEl>
                                          <p:spTgt spid="33"/>
                                        </p:tgtEl>
                                        <p:attrNameLst>
                                          <p:attrName>ppt_x</p:attrName>
                                        </p:attrNameLst>
                                      </p:cBhvr>
                                      <p:tavLst>
                                        <p:tav tm="0">
                                          <p:val>
                                            <p:strVal val="#ppt_x"/>
                                          </p:val>
                                        </p:tav>
                                        <p:tav tm="100000">
                                          <p:val>
                                            <p:strVal val="#ppt_x"/>
                                          </p:val>
                                        </p:tav>
                                      </p:tavLst>
                                    </p:anim>
                                    <p:anim calcmode="lin" valueType="num">
                                      <p:cBhvr additive="base">
                                        <p:cTn id="48" dur="500" fill="hold"/>
                                        <p:tgtEl>
                                          <p:spTgt spid="33"/>
                                        </p:tgtEl>
                                        <p:attrNameLst>
                                          <p:attrName>ppt_y</p:attrName>
                                        </p:attrNameLst>
                                      </p:cBhvr>
                                      <p:tavLst>
                                        <p:tav tm="0">
                                          <p:val>
                                            <p:strVal val="0-#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27"/>
                                        </p:tgtEl>
                                        <p:attrNameLst>
                                          <p:attrName>style.visibility</p:attrName>
                                        </p:attrNameLst>
                                      </p:cBhvr>
                                      <p:to>
                                        <p:strVal val="visible"/>
                                      </p:to>
                                    </p:set>
                                    <p:anim calcmode="lin" valueType="num">
                                      <p:cBhvr additive="base">
                                        <p:cTn id="51" dur="500" fill="hold"/>
                                        <p:tgtEl>
                                          <p:spTgt spid="27"/>
                                        </p:tgtEl>
                                        <p:attrNameLst>
                                          <p:attrName>ppt_x</p:attrName>
                                        </p:attrNameLst>
                                      </p:cBhvr>
                                      <p:tavLst>
                                        <p:tav tm="0">
                                          <p:val>
                                            <p:strVal val="#ppt_x"/>
                                          </p:val>
                                        </p:tav>
                                        <p:tav tm="100000">
                                          <p:val>
                                            <p:strVal val="#ppt_x"/>
                                          </p:val>
                                        </p:tav>
                                      </p:tavLst>
                                    </p:anim>
                                    <p:anim calcmode="lin" valueType="num">
                                      <p:cBhvr additive="base">
                                        <p:cTn id="52" dur="500" fill="hold"/>
                                        <p:tgtEl>
                                          <p:spTgt spid="27"/>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28"/>
                                        </p:tgtEl>
                                        <p:attrNameLst>
                                          <p:attrName>style.visibility</p:attrName>
                                        </p:attrNameLst>
                                      </p:cBhvr>
                                      <p:to>
                                        <p:strVal val="visible"/>
                                      </p:to>
                                    </p:set>
                                    <p:anim calcmode="lin" valueType="num">
                                      <p:cBhvr additive="base">
                                        <p:cTn id="55" dur="500" fill="hold"/>
                                        <p:tgtEl>
                                          <p:spTgt spid="28"/>
                                        </p:tgtEl>
                                        <p:attrNameLst>
                                          <p:attrName>ppt_x</p:attrName>
                                        </p:attrNameLst>
                                      </p:cBhvr>
                                      <p:tavLst>
                                        <p:tav tm="0">
                                          <p:val>
                                            <p:strVal val="#ppt_x"/>
                                          </p:val>
                                        </p:tav>
                                        <p:tav tm="100000">
                                          <p:val>
                                            <p:strVal val="#ppt_x"/>
                                          </p:val>
                                        </p:tav>
                                      </p:tavLst>
                                    </p:anim>
                                    <p:anim calcmode="lin" valueType="num">
                                      <p:cBhvr additive="base">
                                        <p:cTn id="56"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35"/>
                                        </p:tgtEl>
                                        <p:attrNameLst>
                                          <p:attrName>style.visibility</p:attrName>
                                        </p:attrNameLst>
                                      </p:cBhvr>
                                      <p:to>
                                        <p:strVal val="visible"/>
                                      </p:to>
                                    </p:set>
                                    <p:anim calcmode="lin" valueType="num">
                                      <p:cBhvr additive="base">
                                        <p:cTn id="61" dur="500" fill="hold"/>
                                        <p:tgtEl>
                                          <p:spTgt spid="35"/>
                                        </p:tgtEl>
                                        <p:attrNameLst>
                                          <p:attrName>ppt_x</p:attrName>
                                        </p:attrNameLst>
                                      </p:cBhvr>
                                      <p:tavLst>
                                        <p:tav tm="0">
                                          <p:val>
                                            <p:strVal val="#ppt_x"/>
                                          </p:val>
                                        </p:tav>
                                        <p:tav tm="100000">
                                          <p:val>
                                            <p:strVal val="#ppt_x"/>
                                          </p:val>
                                        </p:tav>
                                      </p:tavLst>
                                    </p:anim>
                                    <p:anim calcmode="lin" valueType="num">
                                      <p:cBhvr additive="base">
                                        <p:cTn id="62" dur="500" fill="hold"/>
                                        <p:tgtEl>
                                          <p:spTgt spid="35"/>
                                        </p:tgtEl>
                                        <p:attrNameLst>
                                          <p:attrName>ppt_y</p:attrName>
                                        </p:attrNameLst>
                                      </p:cBhvr>
                                      <p:tavLst>
                                        <p:tav tm="0">
                                          <p:val>
                                            <p:strVal val="1+#ppt_h/2"/>
                                          </p:val>
                                        </p:tav>
                                        <p:tav tm="100000">
                                          <p:val>
                                            <p:strVal val="#ppt_y"/>
                                          </p:val>
                                        </p:tav>
                                      </p:tavLst>
                                    </p:anim>
                                  </p:childTnLst>
                                </p:cTn>
                              </p:par>
                              <p:par>
                                <p:cTn id="63" presetID="2" presetClass="entr" presetSubtype="4" fill="hold" nodeType="withEffect">
                                  <p:stCondLst>
                                    <p:cond delay="0"/>
                                  </p:stCondLst>
                                  <p:childTnLst>
                                    <p:set>
                                      <p:cBhvr>
                                        <p:cTn id="64" dur="1" fill="hold">
                                          <p:stCondLst>
                                            <p:cond delay="0"/>
                                          </p:stCondLst>
                                        </p:cTn>
                                        <p:tgtEl>
                                          <p:spTgt spid="3"/>
                                        </p:tgtEl>
                                        <p:attrNameLst>
                                          <p:attrName>style.visibility</p:attrName>
                                        </p:attrNameLst>
                                      </p:cBhvr>
                                      <p:to>
                                        <p:strVal val="visible"/>
                                      </p:to>
                                    </p:set>
                                    <p:anim calcmode="lin" valueType="num">
                                      <p:cBhvr additive="base">
                                        <p:cTn id="65" dur="500" fill="hold"/>
                                        <p:tgtEl>
                                          <p:spTgt spid="3"/>
                                        </p:tgtEl>
                                        <p:attrNameLst>
                                          <p:attrName>ppt_x</p:attrName>
                                        </p:attrNameLst>
                                      </p:cBhvr>
                                      <p:tavLst>
                                        <p:tav tm="0">
                                          <p:val>
                                            <p:strVal val="#ppt_x"/>
                                          </p:val>
                                        </p:tav>
                                        <p:tav tm="100000">
                                          <p:val>
                                            <p:strVal val="#ppt_x"/>
                                          </p:val>
                                        </p:tav>
                                      </p:tavLst>
                                    </p:anim>
                                    <p:anim calcmode="lin" valueType="num">
                                      <p:cBhvr additive="base">
                                        <p:cTn id="66" dur="500" fill="hold"/>
                                        <p:tgtEl>
                                          <p:spTgt spid="3"/>
                                        </p:tgtEl>
                                        <p:attrNameLst>
                                          <p:attrName>ppt_y</p:attrName>
                                        </p:attrNameLst>
                                      </p:cBhvr>
                                      <p:tavLst>
                                        <p:tav tm="0">
                                          <p:val>
                                            <p:strVal val="1+#ppt_h/2"/>
                                          </p:val>
                                        </p:tav>
                                        <p:tav tm="100000">
                                          <p:val>
                                            <p:strVal val="#ppt_y"/>
                                          </p:val>
                                        </p:tav>
                                      </p:tavLst>
                                    </p:anim>
                                  </p:childTnLst>
                                </p:cTn>
                              </p:par>
                              <p:par>
                                <p:cTn id="67" presetID="2" presetClass="entr" presetSubtype="4" fill="hold" nodeType="withEffect">
                                  <p:stCondLst>
                                    <p:cond delay="0"/>
                                  </p:stCondLst>
                                  <p:childTnLst>
                                    <p:set>
                                      <p:cBhvr>
                                        <p:cTn id="68" dur="1" fill="hold">
                                          <p:stCondLst>
                                            <p:cond delay="0"/>
                                          </p:stCondLst>
                                        </p:cTn>
                                        <p:tgtEl>
                                          <p:spTgt spid="24"/>
                                        </p:tgtEl>
                                        <p:attrNameLst>
                                          <p:attrName>style.visibility</p:attrName>
                                        </p:attrNameLst>
                                      </p:cBhvr>
                                      <p:to>
                                        <p:strVal val="visible"/>
                                      </p:to>
                                    </p:set>
                                    <p:anim calcmode="lin" valueType="num">
                                      <p:cBhvr additive="base">
                                        <p:cTn id="69" dur="500" fill="hold"/>
                                        <p:tgtEl>
                                          <p:spTgt spid="24"/>
                                        </p:tgtEl>
                                        <p:attrNameLst>
                                          <p:attrName>ppt_x</p:attrName>
                                        </p:attrNameLst>
                                      </p:cBhvr>
                                      <p:tavLst>
                                        <p:tav tm="0">
                                          <p:val>
                                            <p:strVal val="#ppt_x"/>
                                          </p:val>
                                        </p:tav>
                                        <p:tav tm="100000">
                                          <p:val>
                                            <p:strVal val="#ppt_x"/>
                                          </p:val>
                                        </p:tav>
                                      </p:tavLst>
                                    </p:anim>
                                    <p:anim calcmode="lin" valueType="num">
                                      <p:cBhvr additive="base">
                                        <p:cTn id="70" dur="500" fill="hold"/>
                                        <p:tgtEl>
                                          <p:spTgt spid="24"/>
                                        </p:tgtEl>
                                        <p:attrNameLst>
                                          <p:attrName>ppt_y</p:attrName>
                                        </p:attrNameLst>
                                      </p:cBhvr>
                                      <p:tavLst>
                                        <p:tav tm="0">
                                          <p:val>
                                            <p:strVal val="1+#ppt_h/2"/>
                                          </p:val>
                                        </p:tav>
                                        <p:tav tm="100000">
                                          <p:val>
                                            <p:strVal val="#ppt_y"/>
                                          </p:val>
                                        </p:tav>
                                      </p:tavLst>
                                    </p:anim>
                                  </p:childTnLst>
                                </p:cTn>
                              </p:par>
                              <p:par>
                                <p:cTn id="71" presetID="2" presetClass="entr" presetSubtype="4" fill="hold" nodeType="withEffect">
                                  <p:stCondLst>
                                    <p:cond delay="0"/>
                                  </p:stCondLst>
                                  <p:childTnLst>
                                    <p:set>
                                      <p:cBhvr>
                                        <p:cTn id="72" dur="1" fill="hold">
                                          <p:stCondLst>
                                            <p:cond delay="0"/>
                                          </p:stCondLst>
                                        </p:cTn>
                                        <p:tgtEl>
                                          <p:spTgt spid="26"/>
                                        </p:tgtEl>
                                        <p:attrNameLst>
                                          <p:attrName>style.visibility</p:attrName>
                                        </p:attrNameLst>
                                      </p:cBhvr>
                                      <p:to>
                                        <p:strVal val="visible"/>
                                      </p:to>
                                    </p:set>
                                    <p:anim calcmode="lin" valueType="num">
                                      <p:cBhvr additive="base">
                                        <p:cTn id="73" dur="500" fill="hold"/>
                                        <p:tgtEl>
                                          <p:spTgt spid="26"/>
                                        </p:tgtEl>
                                        <p:attrNameLst>
                                          <p:attrName>ppt_x</p:attrName>
                                        </p:attrNameLst>
                                      </p:cBhvr>
                                      <p:tavLst>
                                        <p:tav tm="0">
                                          <p:val>
                                            <p:strVal val="#ppt_x"/>
                                          </p:val>
                                        </p:tav>
                                        <p:tav tm="100000">
                                          <p:val>
                                            <p:strVal val="#ppt_x"/>
                                          </p:val>
                                        </p:tav>
                                      </p:tavLst>
                                    </p:anim>
                                    <p:anim calcmode="lin" valueType="num">
                                      <p:cBhvr additive="base">
                                        <p:cTn id="74"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75" fill="hold" nodeType="clickPar">
                      <p:stCondLst>
                        <p:cond delay="indefinite"/>
                      </p:stCondLst>
                      <p:childTnLst>
                        <p:par>
                          <p:cTn id="76" fill="hold" nodeType="withGroup">
                            <p:stCondLst>
                              <p:cond delay="0"/>
                            </p:stCondLst>
                            <p:childTnLst>
                              <p:par>
                                <p:cTn id="77" presetID="10" presetClass="entr" presetSubtype="0" fill="hold" grpId="0" nodeType="clickEffect">
                                  <p:stCondLst>
                                    <p:cond delay="0"/>
                                  </p:stCondLst>
                                  <p:childTnLst>
                                    <p:set>
                                      <p:cBhvr>
                                        <p:cTn id="78" dur="1" fill="hold">
                                          <p:stCondLst>
                                            <p:cond delay="0"/>
                                          </p:stCondLst>
                                        </p:cTn>
                                        <p:tgtEl>
                                          <p:spTgt spid="37"/>
                                        </p:tgtEl>
                                        <p:attrNameLst>
                                          <p:attrName>style.visibility</p:attrName>
                                        </p:attrNameLst>
                                      </p:cBhvr>
                                      <p:to>
                                        <p:strVal val="visible"/>
                                      </p:to>
                                    </p:set>
                                    <p:animEffect transition="in" filter="fade">
                                      <p:cBhvr>
                                        <p:cTn id="79" dur="500"/>
                                        <p:tgtEl>
                                          <p:spTgt spid="37"/>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48"/>
                                        </p:tgtEl>
                                        <p:attrNameLst>
                                          <p:attrName>style.visibility</p:attrName>
                                        </p:attrNameLst>
                                      </p:cBhvr>
                                      <p:to>
                                        <p:strVal val="visible"/>
                                      </p:to>
                                    </p:set>
                                    <p:animEffect transition="in" filter="fade">
                                      <p:cBhvr>
                                        <p:cTn id="82" dur="500"/>
                                        <p:tgtEl>
                                          <p:spTgt spid="48"/>
                                        </p:tgtEl>
                                      </p:cBhvr>
                                    </p:animEffect>
                                  </p:childTnLst>
                                </p:cTn>
                              </p:par>
                            </p:childTnLst>
                          </p:cTn>
                        </p:par>
                      </p:childTnLst>
                    </p:cTn>
                  </p:par>
                  <p:par>
                    <p:cTn id="83" fill="hold" nodeType="clickPar">
                      <p:stCondLst>
                        <p:cond delay="indefinite"/>
                      </p:stCondLst>
                      <p:childTnLst>
                        <p:par>
                          <p:cTn id="84" fill="hold" nodeType="withGroup">
                            <p:stCondLst>
                              <p:cond delay="0"/>
                            </p:stCondLst>
                            <p:childTnLst>
                              <p:par>
                                <p:cTn id="85" presetID="2" presetClass="entr" presetSubtype="4" fill="hold" grpId="0" nodeType="clickEffect">
                                  <p:stCondLst>
                                    <p:cond delay="0"/>
                                  </p:stCondLst>
                                  <p:childTnLst>
                                    <p:set>
                                      <p:cBhvr>
                                        <p:cTn id="86" dur="1" fill="hold">
                                          <p:stCondLst>
                                            <p:cond delay="0"/>
                                          </p:stCondLst>
                                        </p:cTn>
                                        <p:tgtEl>
                                          <p:spTgt spid="36"/>
                                        </p:tgtEl>
                                        <p:attrNameLst>
                                          <p:attrName>style.visibility</p:attrName>
                                        </p:attrNameLst>
                                      </p:cBhvr>
                                      <p:to>
                                        <p:strVal val="visible"/>
                                      </p:to>
                                    </p:set>
                                    <p:anim calcmode="lin" valueType="num">
                                      <p:cBhvr additive="base">
                                        <p:cTn id="87" dur="500" fill="hold"/>
                                        <p:tgtEl>
                                          <p:spTgt spid="36"/>
                                        </p:tgtEl>
                                        <p:attrNameLst>
                                          <p:attrName>ppt_x</p:attrName>
                                        </p:attrNameLst>
                                      </p:cBhvr>
                                      <p:tavLst>
                                        <p:tav tm="0">
                                          <p:val>
                                            <p:strVal val="#ppt_x"/>
                                          </p:val>
                                        </p:tav>
                                        <p:tav tm="100000">
                                          <p:val>
                                            <p:strVal val="#ppt_x"/>
                                          </p:val>
                                        </p:tav>
                                      </p:tavLst>
                                    </p:anim>
                                    <p:anim calcmode="lin" valueType="num">
                                      <p:cBhvr additive="base">
                                        <p:cTn id="88" dur="500" fill="hold"/>
                                        <p:tgtEl>
                                          <p:spTgt spid="36"/>
                                        </p:tgtEl>
                                        <p:attrNameLst>
                                          <p:attrName>ppt_y</p:attrName>
                                        </p:attrNameLst>
                                      </p:cBhvr>
                                      <p:tavLst>
                                        <p:tav tm="0">
                                          <p:val>
                                            <p:strVal val="1+#ppt_h/2"/>
                                          </p:val>
                                        </p:tav>
                                        <p:tav tm="100000">
                                          <p:val>
                                            <p:strVal val="#ppt_y"/>
                                          </p:val>
                                        </p:tav>
                                      </p:tavLst>
                                    </p:anim>
                                  </p:childTnLst>
                                </p:cTn>
                              </p:par>
                              <p:par>
                                <p:cTn id="89" presetID="2" presetClass="entr" presetSubtype="4" fill="hold" nodeType="withEffect">
                                  <p:stCondLst>
                                    <p:cond delay="0"/>
                                  </p:stCondLst>
                                  <p:childTnLst>
                                    <p:set>
                                      <p:cBhvr>
                                        <p:cTn id="90" dur="1" fill="hold">
                                          <p:stCondLst>
                                            <p:cond delay="0"/>
                                          </p:stCondLst>
                                        </p:cTn>
                                        <p:tgtEl>
                                          <p:spTgt spid="18"/>
                                        </p:tgtEl>
                                        <p:attrNameLst>
                                          <p:attrName>style.visibility</p:attrName>
                                        </p:attrNameLst>
                                      </p:cBhvr>
                                      <p:to>
                                        <p:strVal val="visible"/>
                                      </p:to>
                                    </p:set>
                                    <p:anim calcmode="lin" valueType="num">
                                      <p:cBhvr additive="base">
                                        <p:cTn id="91" dur="500" fill="hold"/>
                                        <p:tgtEl>
                                          <p:spTgt spid="18"/>
                                        </p:tgtEl>
                                        <p:attrNameLst>
                                          <p:attrName>ppt_x</p:attrName>
                                        </p:attrNameLst>
                                      </p:cBhvr>
                                      <p:tavLst>
                                        <p:tav tm="0">
                                          <p:val>
                                            <p:strVal val="#ppt_x"/>
                                          </p:val>
                                        </p:tav>
                                        <p:tav tm="100000">
                                          <p:val>
                                            <p:strVal val="#ppt_x"/>
                                          </p:val>
                                        </p:tav>
                                      </p:tavLst>
                                    </p:anim>
                                    <p:anim calcmode="lin" valueType="num">
                                      <p:cBhvr additive="base">
                                        <p:cTn id="92"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32" grpId="0" animBg="1"/>
      <p:bldP spid="56" grpId="0" animBg="1"/>
      <p:bldP spid="128" grpId="0" animBg="1"/>
      <p:bldP spid="129" grpId="0" animBg="1"/>
      <p:bldP spid="33" grpId="0" animBg="1"/>
      <p:bldP spid="34" grpId="0" animBg="1"/>
      <p:bldP spid="35" grpId="0" animBg="1"/>
      <p:bldP spid="36" grpId="0" animBg="1"/>
      <p:bldP spid="3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Rounded Rectangle 47"/>
          <p:cNvSpPr/>
          <p:nvPr/>
        </p:nvSpPr>
        <p:spPr>
          <a:xfrm>
            <a:off x="762000" y="1828800"/>
            <a:ext cx="7696200" cy="2138363"/>
          </a:xfrm>
          <a:prstGeom prst="roundRect">
            <a:avLst/>
          </a:prstGeom>
          <a:solidFill>
            <a:schemeClr val="accent1">
              <a:lumMod val="40000"/>
              <a:lumOff val="60000"/>
              <a:alpha val="49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FFFFFF"/>
              </a:solidFill>
            </a:endParaRPr>
          </a:p>
        </p:txBody>
      </p:sp>
      <p:cxnSp>
        <p:nvCxnSpPr>
          <p:cNvPr id="15" name="Straight Arrow Connector 14"/>
          <p:cNvCxnSpPr>
            <a:stCxn id="129" idx="2"/>
            <a:endCxn id="34" idx="0"/>
          </p:cNvCxnSpPr>
          <p:nvPr/>
        </p:nvCxnSpPr>
        <p:spPr>
          <a:xfrm>
            <a:off x="1673225" y="1477963"/>
            <a:ext cx="0" cy="1185862"/>
          </a:xfrm>
          <a:prstGeom prst="straightConnector1">
            <a:avLst/>
          </a:prstGeom>
          <a:ln>
            <a:solidFill>
              <a:schemeClr val="accent1">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a:stCxn id="56" idx="2"/>
            <a:endCxn id="32" idx="0"/>
          </p:cNvCxnSpPr>
          <p:nvPr/>
        </p:nvCxnSpPr>
        <p:spPr>
          <a:xfrm flipH="1">
            <a:off x="4668838" y="1470025"/>
            <a:ext cx="1587" cy="522288"/>
          </a:xfrm>
          <a:prstGeom prst="straightConnector1">
            <a:avLst/>
          </a:prstGeom>
          <a:ln>
            <a:solidFill>
              <a:schemeClr val="accent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32" name="TextBox 31"/>
          <p:cNvSpPr txBox="1">
            <a:spLocks noChangeArrowheads="1"/>
          </p:cNvSpPr>
          <p:nvPr/>
        </p:nvSpPr>
        <p:spPr bwMode="auto">
          <a:xfrm>
            <a:off x="3697288" y="1992313"/>
            <a:ext cx="1941512" cy="3698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GB" altLang="en-US" sz="1800">
                <a:latin typeface="Arial" panose="020B0604020202020204" pitchFamily="34" charset="0"/>
              </a:rPr>
              <a:t>Founder Shares</a:t>
            </a:r>
          </a:p>
        </p:txBody>
      </p:sp>
      <p:cxnSp>
        <p:nvCxnSpPr>
          <p:cNvPr id="12" name="Straight Arrow Connector 11"/>
          <p:cNvCxnSpPr>
            <a:stCxn id="128" idx="2"/>
            <a:endCxn id="33" idx="0"/>
          </p:cNvCxnSpPr>
          <p:nvPr/>
        </p:nvCxnSpPr>
        <p:spPr>
          <a:xfrm>
            <a:off x="7453313" y="1471613"/>
            <a:ext cx="0" cy="1192212"/>
          </a:xfrm>
          <a:prstGeom prst="straightConnector1">
            <a:avLst/>
          </a:prstGeom>
          <a:ln>
            <a:solidFill>
              <a:schemeClr val="accent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7175" name="Rectangle 1026"/>
          <p:cNvSpPr>
            <a:spLocks noGrp="1" noChangeArrowheads="1"/>
          </p:cNvSpPr>
          <p:nvPr>
            <p:ph type="title"/>
          </p:nvPr>
        </p:nvSpPr>
        <p:spPr>
          <a:xfrm>
            <a:off x="-108520" y="260648"/>
            <a:ext cx="9144000" cy="838200"/>
          </a:xfrm>
        </p:spPr>
        <p:txBody>
          <a:bodyPr/>
          <a:lstStyle/>
          <a:p>
            <a:pPr eaLnBrk="1" hangingPunct="1"/>
            <a:r>
              <a:rPr lang="en-GB" altLang="en-US" sz="3200" dirty="0"/>
              <a:t>Applying </a:t>
            </a:r>
            <a:r>
              <a:rPr lang="en-GB" altLang="en-US" sz="3200" i="1" dirty="0"/>
              <a:t>FairShares </a:t>
            </a:r>
            <a:r>
              <a:rPr lang="en-GB" altLang="en-US" sz="3200" dirty="0"/>
              <a:t>to Co-op Banking</a:t>
            </a:r>
            <a:endParaRPr lang="en-GB" altLang="en-US" sz="3200" i="1" dirty="0"/>
          </a:p>
        </p:txBody>
      </p:sp>
      <p:sp>
        <p:nvSpPr>
          <p:cNvPr id="56" name="TextBox 55"/>
          <p:cNvSpPr txBox="1">
            <a:spLocks noChangeArrowheads="1"/>
          </p:cNvSpPr>
          <p:nvPr/>
        </p:nvSpPr>
        <p:spPr bwMode="auto">
          <a:xfrm>
            <a:off x="3048000" y="1100138"/>
            <a:ext cx="3244850" cy="3698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GB" altLang="en-US" sz="1800">
                <a:latin typeface="Arial" panose="020B0604020202020204" pitchFamily="34" charset="0"/>
              </a:rPr>
              <a:t>Co-operative Movement</a:t>
            </a:r>
          </a:p>
        </p:txBody>
      </p:sp>
      <p:sp>
        <p:nvSpPr>
          <p:cNvPr id="128" name="TextBox 127"/>
          <p:cNvSpPr txBox="1">
            <a:spLocks noChangeArrowheads="1"/>
          </p:cNvSpPr>
          <p:nvPr/>
        </p:nvSpPr>
        <p:spPr bwMode="auto">
          <a:xfrm>
            <a:off x="6789738" y="1101725"/>
            <a:ext cx="1327150" cy="3698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GB" altLang="en-US" sz="1800">
                <a:latin typeface="Arial" panose="020B0604020202020204" pitchFamily="34" charset="0"/>
              </a:rPr>
              <a:t>Bank Staff</a:t>
            </a:r>
          </a:p>
        </p:txBody>
      </p:sp>
      <p:sp>
        <p:nvSpPr>
          <p:cNvPr id="129" name="TextBox 128"/>
          <p:cNvSpPr txBox="1">
            <a:spLocks noChangeArrowheads="1"/>
          </p:cNvSpPr>
          <p:nvPr/>
        </p:nvSpPr>
        <p:spPr bwMode="auto">
          <a:xfrm>
            <a:off x="657225" y="1108075"/>
            <a:ext cx="2030413" cy="3698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GB" altLang="en-US" sz="1800">
                <a:latin typeface="Arial" panose="020B0604020202020204" pitchFamily="34" charset="0"/>
              </a:rPr>
              <a:t>Account Holders</a:t>
            </a:r>
          </a:p>
        </p:txBody>
      </p:sp>
      <p:sp>
        <p:nvSpPr>
          <p:cNvPr id="33" name="TextBox 32"/>
          <p:cNvSpPr txBox="1">
            <a:spLocks noChangeArrowheads="1"/>
          </p:cNvSpPr>
          <p:nvPr/>
        </p:nvSpPr>
        <p:spPr bwMode="auto">
          <a:xfrm>
            <a:off x="6553200" y="2663825"/>
            <a:ext cx="1800225" cy="3698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GB" altLang="en-US" sz="1800">
                <a:latin typeface="Arial" panose="020B0604020202020204" pitchFamily="34" charset="0"/>
              </a:rPr>
              <a:t>Labour Shares</a:t>
            </a:r>
          </a:p>
        </p:txBody>
      </p:sp>
      <p:sp>
        <p:nvSpPr>
          <p:cNvPr id="34" name="TextBox 33"/>
          <p:cNvSpPr txBox="1">
            <a:spLocks noChangeArrowheads="1"/>
          </p:cNvSpPr>
          <p:nvPr/>
        </p:nvSpPr>
        <p:spPr bwMode="auto">
          <a:xfrm>
            <a:off x="906463" y="2663825"/>
            <a:ext cx="1531937" cy="3698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GB" altLang="en-US" sz="1800">
                <a:latin typeface="Arial" panose="020B0604020202020204" pitchFamily="34" charset="0"/>
              </a:rPr>
              <a:t>User Shares</a:t>
            </a:r>
          </a:p>
        </p:txBody>
      </p:sp>
      <p:sp>
        <p:nvSpPr>
          <p:cNvPr id="35" name="TextBox 34"/>
          <p:cNvSpPr txBox="1">
            <a:spLocks noChangeArrowheads="1"/>
          </p:cNvSpPr>
          <p:nvPr/>
        </p:nvSpPr>
        <p:spPr bwMode="auto">
          <a:xfrm>
            <a:off x="3106738" y="3440113"/>
            <a:ext cx="3151187" cy="3698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GB" altLang="en-US" sz="1800">
                <a:latin typeface="Arial" panose="020B0604020202020204" pitchFamily="34" charset="0"/>
              </a:rPr>
              <a:t>Investor Shares / Accounts</a:t>
            </a:r>
          </a:p>
        </p:txBody>
      </p:sp>
      <p:sp>
        <p:nvSpPr>
          <p:cNvPr id="36" name="TextBox 35"/>
          <p:cNvSpPr txBox="1">
            <a:spLocks noChangeArrowheads="1"/>
          </p:cNvSpPr>
          <p:nvPr/>
        </p:nvSpPr>
        <p:spPr bwMode="auto">
          <a:xfrm>
            <a:off x="1676400" y="4191000"/>
            <a:ext cx="6019800" cy="3698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GB" altLang="en-US" sz="1800">
                <a:latin typeface="Arial" panose="020B0604020202020204" pitchFamily="34" charset="0"/>
              </a:rPr>
              <a:t>Co-operatives / Mutuals / Associations / Foundations</a:t>
            </a:r>
          </a:p>
        </p:txBody>
      </p:sp>
      <p:sp>
        <p:nvSpPr>
          <p:cNvPr id="37" name="TextBox 36"/>
          <p:cNvSpPr txBox="1">
            <a:spLocks noChangeArrowheads="1"/>
          </p:cNvSpPr>
          <p:nvPr/>
        </p:nvSpPr>
        <p:spPr bwMode="auto">
          <a:xfrm>
            <a:off x="3048000" y="2587625"/>
            <a:ext cx="325913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GB" altLang="en-US" sz="2800" b="0">
                <a:latin typeface="Arial" panose="020B0604020202020204" pitchFamily="34" charset="0"/>
              </a:rPr>
              <a:t>FairShares Model</a:t>
            </a:r>
          </a:p>
        </p:txBody>
      </p:sp>
      <p:cxnSp>
        <p:nvCxnSpPr>
          <p:cNvPr id="18" name="Straight Arrow Connector 17"/>
          <p:cNvCxnSpPr>
            <a:endCxn id="35" idx="2"/>
          </p:cNvCxnSpPr>
          <p:nvPr/>
        </p:nvCxnSpPr>
        <p:spPr>
          <a:xfrm flipV="1">
            <a:off x="4681538" y="3810000"/>
            <a:ext cx="1587" cy="315913"/>
          </a:xfrm>
          <a:prstGeom prst="straightConnector1">
            <a:avLst/>
          </a:prstGeom>
          <a:ln>
            <a:solidFill>
              <a:schemeClr val="accent1">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a:stCxn id="33" idx="2"/>
            <a:endCxn id="35" idx="3"/>
          </p:cNvCxnSpPr>
          <p:nvPr/>
        </p:nvCxnSpPr>
        <p:spPr>
          <a:xfrm flipH="1">
            <a:off x="6257925" y="3033713"/>
            <a:ext cx="1195388" cy="590550"/>
          </a:xfrm>
          <a:prstGeom prst="straightConnector1">
            <a:avLst/>
          </a:prstGeom>
          <a:ln>
            <a:solidFill>
              <a:schemeClr val="accent1">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a:stCxn id="34" idx="2"/>
            <a:endCxn id="35" idx="1"/>
          </p:cNvCxnSpPr>
          <p:nvPr/>
        </p:nvCxnSpPr>
        <p:spPr>
          <a:xfrm>
            <a:off x="1672432" y="3033936"/>
            <a:ext cx="1434306" cy="591066"/>
          </a:xfrm>
          <a:prstGeom prst="straightConnector1">
            <a:avLst/>
          </a:prstGeom>
          <a:ln>
            <a:tailEnd type="arrow"/>
          </a:ln>
          <a:effectLst>
            <a:softEdge rad="63500"/>
          </a:effectLst>
        </p:spPr>
        <p:style>
          <a:lnRef idx="1">
            <a:schemeClr val="accent1"/>
          </a:lnRef>
          <a:fillRef idx="0">
            <a:schemeClr val="accent1"/>
          </a:fillRef>
          <a:effectRef idx="0">
            <a:schemeClr val="accent1"/>
          </a:effectRef>
          <a:fontRef idx="minor">
            <a:schemeClr val="tx1"/>
          </a:fontRef>
        </p:style>
      </p:cxnSp>
      <p:cxnSp>
        <p:nvCxnSpPr>
          <p:cNvPr id="3" name="Straight Arrow Connector 2"/>
          <p:cNvCxnSpPr>
            <a:endCxn id="35" idx="1"/>
          </p:cNvCxnSpPr>
          <p:nvPr/>
        </p:nvCxnSpPr>
        <p:spPr>
          <a:xfrm>
            <a:off x="1673225" y="3033713"/>
            <a:ext cx="1433513" cy="592137"/>
          </a:xfrm>
          <a:prstGeom prst="straightConnector1">
            <a:avLst/>
          </a:prstGeom>
          <a:ln>
            <a:solidFill>
              <a:schemeClr val="accent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7188" name="TextBox 24"/>
          <p:cNvSpPr txBox="1">
            <a:spLocks noChangeArrowheads="1"/>
          </p:cNvSpPr>
          <p:nvPr/>
        </p:nvSpPr>
        <p:spPr bwMode="auto">
          <a:xfrm>
            <a:off x="423863" y="6234113"/>
            <a:ext cx="8372475"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n-GB" altLang="en-US" sz="1100" b="0">
                <a:latin typeface="Arial" panose="020B0604020202020204" pitchFamily="34" charset="0"/>
              </a:rPr>
              <a:t>Based on: Ridley-Duff R. J. and Bull, M. (2013) </a:t>
            </a:r>
            <a:r>
              <a:rPr lang="en-GB" altLang="en-US" sz="1100" b="0" i="1">
                <a:latin typeface="Arial" panose="020B0604020202020204" pitchFamily="34" charset="0"/>
              </a:rPr>
              <a:t>The FairShares Model: a communitarian pluralist approach to constituting social enterprises?, </a:t>
            </a:r>
            <a:r>
              <a:rPr lang="en-GB" altLang="en-US" sz="1100" b="0">
                <a:latin typeface="Arial" panose="020B0604020202020204" pitchFamily="34" charset="0"/>
              </a:rPr>
              <a:t>paper to ISBE Conference, Cardiff, 11</a:t>
            </a:r>
            <a:r>
              <a:rPr lang="en-GB" altLang="en-US" sz="1100" b="0" baseline="30000">
                <a:latin typeface="Arial" panose="020B0604020202020204" pitchFamily="34" charset="0"/>
              </a:rPr>
              <a:t>th</a:t>
            </a:r>
            <a:r>
              <a:rPr lang="en-GB" altLang="en-US" sz="1100" b="0">
                <a:latin typeface="Arial" panose="020B0604020202020204" pitchFamily="34" charset="0"/>
              </a:rPr>
              <a:t>-12</a:t>
            </a:r>
            <a:r>
              <a:rPr lang="en-GB" altLang="en-US" sz="1100" b="0" baseline="30000">
                <a:latin typeface="Arial" panose="020B0604020202020204" pitchFamily="34" charset="0"/>
              </a:rPr>
              <a:t>th</a:t>
            </a:r>
            <a:r>
              <a:rPr lang="en-GB" altLang="en-US" sz="1100" b="0">
                <a:latin typeface="Arial" panose="020B0604020202020204" pitchFamily="34" charset="0"/>
              </a:rPr>
              <a:t> November</a:t>
            </a:r>
          </a:p>
        </p:txBody>
      </p:sp>
      <p:sp>
        <p:nvSpPr>
          <p:cNvPr id="2" name="TextBox 1"/>
          <p:cNvSpPr txBox="1"/>
          <p:nvPr/>
        </p:nvSpPr>
        <p:spPr>
          <a:xfrm>
            <a:off x="280988" y="4724400"/>
            <a:ext cx="8634412" cy="1138238"/>
          </a:xfrm>
          <a:prstGeom prst="rect">
            <a:avLst/>
          </a:prstGeom>
          <a:noFill/>
        </p:spPr>
        <p:txBody>
          <a:bodyPr>
            <a:spAutoFit/>
          </a:bodyPr>
          <a:lstStyle/>
          <a:p>
            <a:pPr>
              <a:defRPr/>
            </a:pPr>
            <a:r>
              <a:rPr lang="en-GB" dirty="0">
                <a:latin typeface="Arial" charset="0"/>
              </a:rPr>
              <a:t>Intellectual Property: </a:t>
            </a:r>
            <a:r>
              <a:rPr lang="en-GB" b="0" dirty="0">
                <a:latin typeface="Arial" charset="0"/>
              </a:rPr>
              <a:t>managed using Creative Commons licences.</a:t>
            </a:r>
          </a:p>
          <a:p>
            <a:pPr>
              <a:defRPr/>
            </a:pPr>
            <a:r>
              <a:rPr lang="en-GB" b="0" dirty="0">
                <a:latin typeface="Arial" charset="0"/>
              </a:rPr>
              <a:t> </a:t>
            </a:r>
          </a:p>
          <a:p>
            <a:pPr marL="342900" indent="-342900">
              <a:buFont typeface="+mj-lt"/>
              <a:buAutoNum type="arabicPeriod"/>
              <a:defRPr/>
            </a:pPr>
            <a:r>
              <a:rPr lang="en-GB" sz="1600" b="0" i="1" dirty="0">
                <a:latin typeface="Arial" charset="0"/>
              </a:rPr>
              <a:t>Created in-house</a:t>
            </a:r>
            <a:r>
              <a:rPr lang="en-GB" sz="1600" b="0" dirty="0">
                <a:latin typeface="Arial" charset="0"/>
              </a:rPr>
              <a:t>: owned by groups of bank staff, available to all staff / account holders</a:t>
            </a:r>
          </a:p>
          <a:p>
            <a:pPr marL="342900" indent="-342900">
              <a:buFont typeface="+mj-lt"/>
              <a:buAutoNum type="arabicPeriod"/>
              <a:defRPr/>
            </a:pPr>
            <a:r>
              <a:rPr lang="en-GB" sz="1600" b="0" i="1" dirty="0">
                <a:latin typeface="Arial" charset="0"/>
              </a:rPr>
              <a:t>Bought/acquired</a:t>
            </a:r>
            <a:r>
              <a:rPr lang="en-GB" sz="1600" b="0" dirty="0">
                <a:latin typeface="Arial" charset="0"/>
              </a:rPr>
              <a:t>: owned collectively by Labour Shareholders, available to all members.</a:t>
            </a:r>
          </a:p>
        </p:txBody>
      </p:sp>
    </p:spTree>
    <p:extLst>
      <p:ext uri="{BB962C8B-B14F-4D97-AF65-F5344CB8AC3E}">
        <p14:creationId xmlns:p14="http://schemas.microsoft.com/office/powerpoint/2010/main" val="82283411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29"/>
                                        </p:tgtEl>
                                        <p:attrNameLst>
                                          <p:attrName>style.visibility</p:attrName>
                                        </p:attrNameLst>
                                      </p:cBhvr>
                                      <p:to>
                                        <p:strVal val="visible"/>
                                      </p:to>
                                    </p:set>
                                    <p:anim calcmode="lin" valueType="num">
                                      <p:cBhvr additive="base">
                                        <p:cTn id="7" dur="500" fill="hold"/>
                                        <p:tgtEl>
                                          <p:spTgt spid="129"/>
                                        </p:tgtEl>
                                        <p:attrNameLst>
                                          <p:attrName>ppt_x</p:attrName>
                                        </p:attrNameLst>
                                      </p:cBhvr>
                                      <p:tavLst>
                                        <p:tav tm="0">
                                          <p:val>
                                            <p:strVal val="#ppt_x"/>
                                          </p:val>
                                        </p:tav>
                                        <p:tav tm="100000">
                                          <p:val>
                                            <p:strVal val="#ppt_x"/>
                                          </p:val>
                                        </p:tav>
                                      </p:tavLst>
                                    </p:anim>
                                    <p:anim calcmode="lin" valueType="num">
                                      <p:cBhvr additive="base">
                                        <p:cTn id="8" dur="500" fill="hold"/>
                                        <p:tgtEl>
                                          <p:spTgt spid="129"/>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56"/>
                                        </p:tgtEl>
                                        <p:attrNameLst>
                                          <p:attrName>style.visibility</p:attrName>
                                        </p:attrNameLst>
                                      </p:cBhvr>
                                      <p:to>
                                        <p:strVal val="visible"/>
                                      </p:to>
                                    </p:set>
                                    <p:anim calcmode="lin" valueType="num">
                                      <p:cBhvr additive="base">
                                        <p:cTn id="12" dur="500" fill="hold"/>
                                        <p:tgtEl>
                                          <p:spTgt spid="56"/>
                                        </p:tgtEl>
                                        <p:attrNameLst>
                                          <p:attrName>ppt_x</p:attrName>
                                        </p:attrNameLst>
                                      </p:cBhvr>
                                      <p:tavLst>
                                        <p:tav tm="0">
                                          <p:val>
                                            <p:strVal val="#ppt_x"/>
                                          </p:val>
                                        </p:tav>
                                        <p:tav tm="100000">
                                          <p:val>
                                            <p:strVal val="#ppt_x"/>
                                          </p:val>
                                        </p:tav>
                                      </p:tavLst>
                                    </p:anim>
                                    <p:anim calcmode="lin" valueType="num">
                                      <p:cBhvr additive="base">
                                        <p:cTn id="13" dur="500" fill="hold"/>
                                        <p:tgtEl>
                                          <p:spTgt spid="56"/>
                                        </p:tgtEl>
                                        <p:attrNameLst>
                                          <p:attrName>ppt_y</p:attrName>
                                        </p:attrNameLst>
                                      </p:cBhvr>
                                      <p:tavLst>
                                        <p:tav tm="0">
                                          <p:val>
                                            <p:strVal val="1+#ppt_h/2"/>
                                          </p:val>
                                        </p:tav>
                                        <p:tav tm="100000">
                                          <p:val>
                                            <p:strVal val="#ppt_y"/>
                                          </p:val>
                                        </p:tav>
                                      </p:tavLst>
                                    </p:anim>
                                  </p:childTnLst>
                                </p:cTn>
                              </p:par>
                            </p:childTnLst>
                          </p:cTn>
                        </p:par>
                        <p:par>
                          <p:cTn id="14" fill="hold" nodeType="afterGroup">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128"/>
                                        </p:tgtEl>
                                        <p:attrNameLst>
                                          <p:attrName>style.visibility</p:attrName>
                                        </p:attrNameLst>
                                      </p:cBhvr>
                                      <p:to>
                                        <p:strVal val="visible"/>
                                      </p:to>
                                    </p:set>
                                    <p:anim calcmode="lin" valueType="num">
                                      <p:cBhvr additive="base">
                                        <p:cTn id="17" dur="500" fill="hold"/>
                                        <p:tgtEl>
                                          <p:spTgt spid="128"/>
                                        </p:tgtEl>
                                        <p:attrNameLst>
                                          <p:attrName>ppt_x</p:attrName>
                                        </p:attrNameLst>
                                      </p:cBhvr>
                                      <p:tavLst>
                                        <p:tav tm="0">
                                          <p:val>
                                            <p:strVal val="#ppt_x"/>
                                          </p:val>
                                        </p:tav>
                                        <p:tav tm="100000">
                                          <p:val>
                                            <p:strVal val="#ppt_x"/>
                                          </p:val>
                                        </p:tav>
                                      </p:tavLst>
                                    </p:anim>
                                    <p:anim calcmode="lin" valueType="num">
                                      <p:cBhvr additive="base">
                                        <p:cTn id="18" dur="500" fill="hold"/>
                                        <p:tgtEl>
                                          <p:spTgt spid="128"/>
                                        </p:tgtEl>
                                        <p:attrNameLst>
                                          <p:attrName>ppt_y</p:attrName>
                                        </p:attrNameLst>
                                      </p:cBhvr>
                                      <p:tavLst>
                                        <p:tav tm="0">
                                          <p:val>
                                            <p:strVal val="1+#ppt_h/2"/>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1"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500" fill="hold"/>
                                        <p:tgtEl>
                                          <p:spTgt spid="10"/>
                                        </p:tgtEl>
                                        <p:attrNameLst>
                                          <p:attrName>ppt_x</p:attrName>
                                        </p:attrNameLst>
                                      </p:cBhvr>
                                      <p:tavLst>
                                        <p:tav tm="0">
                                          <p:val>
                                            <p:strVal val="#ppt_x"/>
                                          </p:val>
                                        </p:tav>
                                        <p:tav tm="100000">
                                          <p:val>
                                            <p:strVal val="#ppt_x"/>
                                          </p:val>
                                        </p:tav>
                                      </p:tavLst>
                                    </p:anim>
                                    <p:anim calcmode="lin" valueType="num">
                                      <p:cBhvr additive="base">
                                        <p:cTn id="24" dur="500" fill="hold"/>
                                        <p:tgtEl>
                                          <p:spTgt spid="10"/>
                                        </p:tgtEl>
                                        <p:attrNameLst>
                                          <p:attrName>ppt_y</p:attrName>
                                        </p:attrNameLst>
                                      </p:cBhvr>
                                      <p:tavLst>
                                        <p:tav tm="0">
                                          <p:val>
                                            <p:strVal val="0-#ppt_h/2"/>
                                          </p:val>
                                        </p:tav>
                                        <p:tav tm="100000">
                                          <p:val>
                                            <p:strVal val="#ppt_y"/>
                                          </p:val>
                                        </p:tav>
                                      </p:tavLst>
                                    </p:anim>
                                  </p:childTnLst>
                                </p:cTn>
                              </p:par>
                              <p:par>
                                <p:cTn id="25" presetID="2" presetClass="entr" presetSubtype="1" fill="hold" grpId="0" nodeType="withEffect">
                                  <p:stCondLst>
                                    <p:cond delay="0"/>
                                  </p:stCondLst>
                                  <p:childTnLst>
                                    <p:set>
                                      <p:cBhvr>
                                        <p:cTn id="26" dur="1" fill="hold">
                                          <p:stCondLst>
                                            <p:cond delay="0"/>
                                          </p:stCondLst>
                                        </p:cTn>
                                        <p:tgtEl>
                                          <p:spTgt spid="32"/>
                                        </p:tgtEl>
                                        <p:attrNameLst>
                                          <p:attrName>style.visibility</p:attrName>
                                        </p:attrNameLst>
                                      </p:cBhvr>
                                      <p:to>
                                        <p:strVal val="visible"/>
                                      </p:to>
                                    </p:set>
                                    <p:anim calcmode="lin" valueType="num">
                                      <p:cBhvr additive="base">
                                        <p:cTn id="27" dur="500" fill="hold"/>
                                        <p:tgtEl>
                                          <p:spTgt spid="32"/>
                                        </p:tgtEl>
                                        <p:attrNameLst>
                                          <p:attrName>ppt_x</p:attrName>
                                        </p:attrNameLst>
                                      </p:cBhvr>
                                      <p:tavLst>
                                        <p:tav tm="0">
                                          <p:val>
                                            <p:strVal val="#ppt_x"/>
                                          </p:val>
                                        </p:tav>
                                        <p:tav tm="100000">
                                          <p:val>
                                            <p:strVal val="#ppt_x"/>
                                          </p:val>
                                        </p:tav>
                                      </p:tavLst>
                                    </p:anim>
                                    <p:anim calcmode="lin" valueType="num">
                                      <p:cBhvr additive="base">
                                        <p:cTn id="28" dur="500" fill="hold"/>
                                        <p:tgtEl>
                                          <p:spTgt spid="32"/>
                                        </p:tgtEl>
                                        <p:attrNameLst>
                                          <p:attrName>ppt_y</p:attrName>
                                        </p:attrNameLst>
                                      </p:cBhvr>
                                      <p:tavLst>
                                        <p:tav tm="0">
                                          <p:val>
                                            <p:strVal val="0-#ppt_h/2"/>
                                          </p:val>
                                        </p:tav>
                                        <p:tav tm="100000">
                                          <p:val>
                                            <p:strVal val="#ppt_y"/>
                                          </p:val>
                                        </p:tav>
                                      </p:tavLst>
                                    </p:anim>
                                  </p:childTnLst>
                                </p:cTn>
                              </p:par>
                            </p:childTnLst>
                          </p:cTn>
                        </p:par>
                      </p:childTnLst>
                    </p:cTn>
                  </p:par>
                  <p:par>
                    <p:cTn id="29" fill="hold" nodeType="clickPar">
                      <p:stCondLst>
                        <p:cond delay="indefinite"/>
                      </p:stCondLst>
                      <p:childTnLst>
                        <p:par>
                          <p:cTn id="30" fill="hold" nodeType="withGroup">
                            <p:stCondLst>
                              <p:cond delay="0"/>
                            </p:stCondLst>
                            <p:childTnLst>
                              <p:par>
                                <p:cTn id="31" presetID="2" presetClass="entr" presetSubtype="1" fill="hold" nodeType="clickEffect">
                                  <p:stCondLst>
                                    <p:cond delay="0"/>
                                  </p:stCondLst>
                                  <p:childTnLst>
                                    <p:set>
                                      <p:cBhvr>
                                        <p:cTn id="32" dur="1" fill="hold">
                                          <p:stCondLst>
                                            <p:cond delay="0"/>
                                          </p:stCondLst>
                                        </p:cTn>
                                        <p:tgtEl>
                                          <p:spTgt spid="15"/>
                                        </p:tgtEl>
                                        <p:attrNameLst>
                                          <p:attrName>style.visibility</p:attrName>
                                        </p:attrNameLst>
                                      </p:cBhvr>
                                      <p:to>
                                        <p:strVal val="visible"/>
                                      </p:to>
                                    </p:set>
                                    <p:anim calcmode="lin" valueType="num">
                                      <p:cBhvr additive="base">
                                        <p:cTn id="33" dur="500" fill="hold"/>
                                        <p:tgtEl>
                                          <p:spTgt spid="15"/>
                                        </p:tgtEl>
                                        <p:attrNameLst>
                                          <p:attrName>ppt_x</p:attrName>
                                        </p:attrNameLst>
                                      </p:cBhvr>
                                      <p:tavLst>
                                        <p:tav tm="0">
                                          <p:val>
                                            <p:strVal val="#ppt_x"/>
                                          </p:val>
                                        </p:tav>
                                        <p:tav tm="100000">
                                          <p:val>
                                            <p:strVal val="#ppt_x"/>
                                          </p:val>
                                        </p:tav>
                                      </p:tavLst>
                                    </p:anim>
                                    <p:anim calcmode="lin" valueType="num">
                                      <p:cBhvr additive="base">
                                        <p:cTn id="34" dur="500" fill="hold"/>
                                        <p:tgtEl>
                                          <p:spTgt spid="15"/>
                                        </p:tgtEl>
                                        <p:attrNameLst>
                                          <p:attrName>ppt_y</p:attrName>
                                        </p:attrNameLst>
                                      </p:cBhvr>
                                      <p:tavLst>
                                        <p:tav tm="0">
                                          <p:val>
                                            <p:strVal val="0-#ppt_h/2"/>
                                          </p:val>
                                        </p:tav>
                                        <p:tav tm="100000">
                                          <p:val>
                                            <p:strVal val="#ppt_y"/>
                                          </p:val>
                                        </p:tav>
                                      </p:tavLst>
                                    </p:anim>
                                  </p:childTnLst>
                                </p:cTn>
                              </p:par>
                              <p:par>
                                <p:cTn id="35" presetID="2" presetClass="entr" presetSubtype="1" fill="hold" grpId="0" nodeType="withEffect">
                                  <p:stCondLst>
                                    <p:cond delay="0"/>
                                  </p:stCondLst>
                                  <p:childTnLst>
                                    <p:set>
                                      <p:cBhvr>
                                        <p:cTn id="36" dur="1" fill="hold">
                                          <p:stCondLst>
                                            <p:cond delay="0"/>
                                          </p:stCondLst>
                                        </p:cTn>
                                        <p:tgtEl>
                                          <p:spTgt spid="34"/>
                                        </p:tgtEl>
                                        <p:attrNameLst>
                                          <p:attrName>style.visibility</p:attrName>
                                        </p:attrNameLst>
                                      </p:cBhvr>
                                      <p:to>
                                        <p:strVal val="visible"/>
                                      </p:to>
                                    </p:set>
                                    <p:anim calcmode="lin" valueType="num">
                                      <p:cBhvr additive="base">
                                        <p:cTn id="37" dur="500" fill="hold"/>
                                        <p:tgtEl>
                                          <p:spTgt spid="34"/>
                                        </p:tgtEl>
                                        <p:attrNameLst>
                                          <p:attrName>ppt_x</p:attrName>
                                        </p:attrNameLst>
                                      </p:cBhvr>
                                      <p:tavLst>
                                        <p:tav tm="0">
                                          <p:val>
                                            <p:strVal val="#ppt_x"/>
                                          </p:val>
                                        </p:tav>
                                        <p:tav tm="100000">
                                          <p:val>
                                            <p:strVal val="#ppt_x"/>
                                          </p:val>
                                        </p:tav>
                                      </p:tavLst>
                                    </p:anim>
                                    <p:anim calcmode="lin" valueType="num">
                                      <p:cBhvr additive="base">
                                        <p:cTn id="38" dur="500" fill="hold"/>
                                        <p:tgtEl>
                                          <p:spTgt spid="34"/>
                                        </p:tgtEl>
                                        <p:attrNameLst>
                                          <p:attrName>ppt_y</p:attrName>
                                        </p:attrNameLst>
                                      </p:cBhvr>
                                      <p:tavLst>
                                        <p:tav tm="0">
                                          <p:val>
                                            <p:strVal val="0-#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1" fill="hold" nodeType="clickEffect">
                                  <p:stCondLst>
                                    <p:cond delay="0"/>
                                  </p:stCondLst>
                                  <p:childTnLst>
                                    <p:set>
                                      <p:cBhvr>
                                        <p:cTn id="42" dur="1" fill="hold">
                                          <p:stCondLst>
                                            <p:cond delay="0"/>
                                          </p:stCondLst>
                                        </p:cTn>
                                        <p:tgtEl>
                                          <p:spTgt spid="12"/>
                                        </p:tgtEl>
                                        <p:attrNameLst>
                                          <p:attrName>style.visibility</p:attrName>
                                        </p:attrNameLst>
                                      </p:cBhvr>
                                      <p:to>
                                        <p:strVal val="visible"/>
                                      </p:to>
                                    </p:set>
                                    <p:anim calcmode="lin" valueType="num">
                                      <p:cBhvr additive="base">
                                        <p:cTn id="43" dur="500" fill="hold"/>
                                        <p:tgtEl>
                                          <p:spTgt spid="12"/>
                                        </p:tgtEl>
                                        <p:attrNameLst>
                                          <p:attrName>ppt_x</p:attrName>
                                        </p:attrNameLst>
                                      </p:cBhvr>
                                      <p:tavLst>
                                        <p:tav tm="0">
                                          <p:val>
                                            <p:strVal val="#ppt_x"/>
                                          </p:val>
                                        </p:tav>
                                        <p:tav tm="100000">
                                          <p:val>
                                            <p:strVal val="#ppt_x"/>
                                          </p:val>
                                        </p:tav>
                                      </p:tavLst>
                                    </p:anim>
                                    <p:anim calcmode="lin" valueType="num">
                                      <p:cBhvr additive="base">
                                        <p:cTn id="44" dur="500" fill="hold"/>
                                        <p:tgtEl>
                                          <p:spTgt spid="12"/>
                                        </p:tgtEl>
                                        <p:attrNameLst>
                                          <p:attrName>ppt_y</p:attrName>
                                        </p:attrNameLst>
                                      </p:cBhvr>
                                      <p:tavLst>
                                        <p:tav tm="0">
                                          <p:val>
                                            <p:strVal val="0-#ppt_h/2"/>
                                          </p:val>
                                        </p:tav>
                                        <p:tav tm="100000">
                                          <p:val>
                                            <p:strVal val="#ppt_y"/>
                                          </p:val>
                                        </p:tav>
                                      </p:tavLst>
                                    </p:anim>
                                  </p:childTnLst>
                                </p:cTn>
                              </p:par>
                              <p:par>
                                <p:cTn id="45" presetID="2" presetClass="entr" presetSubtype="1" fill="hold" grpId="0" nodeType="withEffect">
                                  <p:stCondLst>
                                    <p:cond delay="0"/>
                                  </p:stCondLst>
                                  <p:childTnLst>
                                    <p:set>
                                      <p:cBhvr>
                                        <p:cTn id="46" dur="1" fill="hold">
                                          <p:stCondLst>
                                            <p:cond delay="0"/>
                                          </p:stCondLst>
                                        </p:cTn>
                                        <p:tgtEl>
                                          <p:spTgt spid="33"/>
                                        </p:tgtEl>
                                        <p:attrNameLst>
                                          <p:attrName>style.visibility</p:attrName>
                                        </p:attrNameLst>
                                      </p:cBhvr>
                                      <p:to>
                                        <p:strVal val="visible"/>
                                      </p:to>
                                    </p:set>
                                    <p:anim calcmode="lin" valueType="num">
                                      <p:cBhvr additive="base">
                                        <p:cTn id="47" dur="500" fill="hold"/>
                                        <p:tgtEl>
                                          <p:spTgt spid="33"/>
                                        </p:tgtEl>
                                        <p:attrNameLst>
                                          <p:attrName>ppt_x</p:attrName>
                                        </p:attrNameLst>
                                      </p:cBhvr>
                                      <p:tavLst>
                                        <p:tav tm="0">
                                          <p:val>
                                            <p:strVal val="#ppt_x"/>
                                          </p:val>
                                        </p:tav>
                                        <p:tav tm="100000">
                                          <p:val>
                                            <p:strVal val="#ppt_x"/>
                                          </p:val>
                                        </p:tav>
                                      </p:tavLst>
                                    </p:anim>
                                    <p:anim calcmode="lin" valueType="num">
                                      <p:cBhvr additive="base">
                                        <p:cTn id="48" dur="500" fill="hold"/>
                                        <p:tgtEl>
                                          <p:spTgt spid="33"/>
                                        </p:tgtEl>
                                        <p:attrNameLst>
                                          <p:attrName>ppt_y</p:attrName>
                                        </p:attrNameLst>
                                      </p:cBhvr>
                                      <p:tavLst>
                                        <p:tav tm="0">
                                          <p:val>
                                            <p:strVal val="0-#ppt_h/2"/>
                                          </p:val>
                                        </p:tav>
                                        <p:tav tm="100000">
                                          <p:val>
                                            <p:strVal val="#ppt_y"/>
                                          </p:val>
                                        </p:tav>
                                      </p:tavLst>
                                    </p:anim>
                                  </p:childTnLst>
                                </p:cTn>
                              </p:par>
                            </p:childTnLst>
                          </p:cTn>
                        </p:par>
                      </p:childTnLst>
                    </p:cTn>
                  </p:par>
                  <p:par>
                    <p:cTn id="49" fill="hold" nodeType="clickPar">
                      <p:stCondLst>
                        <p:cond delay="indefinite"/>
                      </p:stCondLst>
                      <p:childTnLst>
                        <p:par>
                          <p:cTn id="50" fill="hold" nodeType="withGroup">
                            <p:stCondLst>
                              <p:cond delay="0"/>
                            </p:stCondLst>
                            <p:childTnLst>
                              <p:par>
                                <p:cTn id="51" presetID="2" presetClass="entr" presetSubtype="4" fill="hold" grpId="0" nodeType="clickEffect">
                                  <p:stCondLst>
                                    <p:cond delay="0"/>
                                  </p:stCondLst>
                                  <p:childTnLst>
                                    <p:set>
                                      <p:cBhvr>
                                        <p:cTn id="52" dur="1" fill="hold">
                                          <p:stCondLst>
                                            <p:cond delay="0"/>
                                          </p:stCondLst>
                                        </p:cTn>
                                        <p:tgtEl>
                                          <p:spTgt spid="35"/>
                                        </p:tgtEl>
                                        <p:attrNameLst>
                                          <p:attrName>style.visibility</p:attrName>
                                        </p:attrNameLst>
                                      </p:cBhvr>
                                      <p:to>
                                        <p:strVal val="visible"/>
                                      </p:to>
                                    </p:set>
                                    <p:anim calcmode="lin" valueType="num">
                                      <p:cBhvr additive="base">
                                        <p:cTn id="53" dur="500" fill="hold"/>
                                        <p:tgtEl>
                                          <p:spTgt spid="35"/>
                                        </p:tgtEl>
                                        <p:attrNameLst>
                                          <p:attrName>ppt_x</p:attrName>
                                        </p:attrNameLst>
                                      </p:cBhvr>
                                      <p:tavLst>
                                        <p:tav tm="0">
                                          <p:val>
                                            <p:strVal val="#ppt_x"/>
                                          </p:val>
                                        </p:tav>
                                        <p:tav tm="100000">
                                          <p:val>
                                            <p:strVal val="#ppt_x"/>
                                          </p:val>
                                        </p:tav>
                                      </p:tavLst>
                                    </p:anim>
                                    <p:anim calcmode="lin" valueType="num">
                                      <p:cBhvr additive="base">
                                        <p:cTn id="54" dur="500" fill="hold"/>
                                        <p:tgtEl>
                                          <p:spTgt spid="35"/>
                                        </p:tgtEl>
                                        <p:attrNameLst>
                                          <p:attrName>ppt_y</p:attrName>
                                        </p:attrNameLst>
                                      </p:cBhvr>
                                      <p:tavLst>
                                        <p:tav tm="0">
                                          <p:val>
                                            <p:strVal val="1+#ppt_h/2"/>
                                          </p:val>
                                        </p:tav>
                                        <p:tav tm="100000">
                                          <p:val>
                                            <p:strVal val="#ppt_y"/>
                                          </p:val>
                                        </p:tav>
                                      </p:tavLst>
                                    </p:anim>
                                  </p:childTnLst>
                                </p:cTn>
                              </p:par>
                              <p:par>
                                <p:cTn id="55" presetID="2" presetClass="entr" presetSubtype="4" fill="hold" nodeType="withEffect">
                                  <p:stCondLst>
                                    <p:cond delay="0"/>
                                  </p:stCondLst>
                                  <p:childTnLst>
                                    <p:set>
                                      <p:cBhvr>
                                        <p:cTn id="56" dur="1" fill="hold">
                                          <p:stCondLst>
                                            <p:cond delay="0"/>
                                          </p:stCondLst>
                                        </p:cTn>
                                        <p:tgtEl>
                                          <p:spTgt spid="3"/>
                                        </p:tgtEl>
                                        <p:attrNameLst>
                                          <p:attrName>style.visibility</p:attrName>
                                        </p:attrNameLst>
                                      </p:cBhvr>
                                      <p:to>
                                        <p:strVal val="visible"/>
                                      </p:to>
                                    </p:set>
                                    <p:anim calcmode="lin" valueType="num">
                                      <p:cBhvr additive="base">
                                        <p:cTn id="57" dur="500" fill="hold"/>
                                        <p:tgtEl>
                                          <p:spTgt spid="3"/>
                                        </p:tgtEl>
                                        <p:attrNameLst>
                                          <p:attrName>ppt_x</p:attrName>
                                        </p:attrNameLst>
                                      </p:cBhvr>
                                      <p:tavLst>
                                        <p:tav tm="0">
                                          <p:val>
                                            <p:strVal val="#ppt_x"/>
                                          </p:val>
                                        </p:tav>
                                        <p:tav tm="100000">
                                          <p:val>
                                            <p:strVal val="#ppt_x"/>
                                          </p:val>
                                        </p:tav>
                                      </p:tavLst>
                                    </p:anim>
                                    <p:anim calcmode="lin" valueType="num">
                                      <p:cBhvr additive="base">
                                        <p:cTn id="58" dur="500" fill="hold"/>
                                        <p:tgtEl>
                                          <p:spTgt spid="3"/>
                                        </p:tgtEl>
                                        <p:attrNameLst>
                                          <p:attrName>ppt_y</p:attrName>
                                        </p:attrNameLst>
                                      </p:cBhvr>
                                      <p:tavLst>
                                        <p:tav tm="0">
                                          <p:val>
                                            <p:strVal val="1+#ppt_h/2"/>
                                          </p:val>
                                        </p:tav>
                                        <p:tav tm="100000">
                                          <p:val>
                                            <p:strVal val="#ppt_y"/>
                                          </p:val>
                                        </p:tav>
                                      </p:tavLst>
                                    </p:anim>
                                  </p:childTnLst>
                                </p:cTn>
                              </p:par>
                              <p:par>
                                <p:cTn id="59" presetID="2" presetClass="entr" presetSubtype="4" fill="hold" nodeType="withEffect">
                                  <p:stCondLst>
                                    <p:cond delay="0"/>
                                  </p:stCondLst>
                                  <p:childTnLst>
                                    <p:set>
                                      <p:cBhvr>
                                        <p:cTn id="60" dur="1" fill="hold">
                                          <p:stCondLst>
                                            <p:cond delay="0"/>
                                          </p:stCondLst>
                                        </p:cTn>
                                        <p:tgtEl>
                                          <p:spTgt spid="24"/>
                                        </p:tgtEl>
                                        <p:attrNameLst>
                                          <p:attrName>style.visibility</p:attrName>
                                        </p:attrNameLst>
                                      </p:cBhvr>
                                      <p:to>
                                        <p:strVal val="visible"/>
                                      </p:to>
                                    </p:set>
                                    <p:anim calcmode="lin" valueType="num">
                                      <p:cBhvr additive="base">
                                        <p:cTn id="61" dur="500" fill="hold"/>
                                        <p:tgtEl>
                                          <p:spTgt spid="24"/>
                                        </p:tgtEl>
                                        <p:attrNameLst>
                                          <p:attrName>ppt_x</p:attrName>
                                        </p:attrNameLst>
                                      </p:cBhvr>
                                      <p:tavLst>
                                        <p:tav tm="0">
                                          <p:val>
                                            <p:strVal val="#ppt_x"/>
                                          </p:val>
                                        </p:tav>
                                        <p:tav tm="100000">
                                          <p:val>
                                            <p:strVal val="#ppt_x"/>
                                          </p:val>
                                        </p:tav>
                                      </p:tavLst>
                                    </p:anim>
                                    <p:anim calcmode="lin" valueType="num">
                                      <p:cBhvr additive="base">
                                        <p:cTn id="62" dur="500" fill="hold"/>
                                        <p:tgtEl>
                                          <p:spTgt spid="24"/>
                                        </p:tgtEl>
                                        <p:attrNameLst>
                                          <p:attrName>ppt_y</p:attrName>
                                        </p:attrNameLst>
                                      </p:cBhvr>
                                      <p:tavLst>
                                        <p:tav tm="0">
                                          <p:val>
                                            <p:strVal val="1+#ppt_h/2"/>
                                          </p:val>
                                        </p:tav>
                                        <p:tav tm="100000">
                                          <p:val>
                                            <p:strVal val="#ppt_y"/>
                                          </p:val>
                                        </p:tav>
                                      </p:tavLst>
                                    </p:anim>
                                  </p:childTnLst>
                                </p:cTn>
                              </p:par>
                              <p:par>
                                <p:cTn id="63" presetID="2" presetClass="entr" presetSubtype="4" fill="hold" nodeType="withEffect">
                                  <p:stCondLst>
                                    <p:cond delay="0"/>
                                  </p:stCondLst>
                                  <p:childTnLst>
                                    <p:set>
                                      <p:cBhvr>
                                        <p:cTn id="64" dur="1" fill="hold">
                                          <p:stCondLst>
                                            <p:cond delay="0"/>
                                          </p:stCondLst>
                                        </p:cTn>
                                        <p:tgtEl>
                                          <p:spTgt spid="26"/>
                                        </p:tgtEl>
                                        <p:attrNameLst>
                                          <p:attrName>style.visibility</p:attrName>
                                        </p:attrNameLst>
                                      </p:cBhvr>
                                      <p:to>
                                        <p:strVal val="visible"/>
                                      </p:to>
                                    </p:set>
                                    <p:anim calcmode="lin" valueType="num">
                                      <p:cBhvr additive="base">
                                        <p:cTn id="65" dur="500" fill="hold"/>
                                        <p:tgtEl>
                                          <p:spTgt spid="26"/>
                                        </p:tgtEl>
                                        <p:attrNameLst>
                                          <p:attrName>ppt_x</p:attrName>
                                        </p:attrNameLst>
                                      </p:cBhvr>
                                      <p:tavLst>
                                        <p:tav tm="0">
                                          <p:val>
                                            <p:strVal val="#ppt_x"/>
                                          </p:val>
                                        </p:tav>
                                        <p:tav tm="100000">
                                          <p:val>
                                            <p:strVal val="#ppt_x"/>
                                          </p:val>
                                        </p:tav>
                                      </p:tavLst>
                                    </p:anim>
                                    <p:anim calcmode="lin" valueType="num">
                                      <p:cBhvr additive="base">
                                        <p:cTn id="66"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67" fill="hold" nodeType="clickPar">
                      <p:stCondLst>
                        <p:cond delay="indefinite"/>
                      </p:stCondLst>
                      <p:childTnLst>
                        <p:par>
                          <p:cTn id="68" fill="hold" nodeType="withGroup">
                            <p:stCondLst>
                              <p:cond delay="0"/>
                            </p:stCondLst>
                            <p:childTnLst>
                              <p:par>
                                <p:cTn id="69" presetID="10" presetClass="entr" presetSubtype="0" fill="hold" grpId="0" nodeType="clickEffect">
                                  <p:stCondLst>
                                    <p:cond delay="0"/>
                                  </p:stCondLst>
                                  <p:childTnLst>
                                    <p:set>
                                      <p:cBhvr>
                                        <p:cTn id="70" dur="1" fill="hold">
                                          <p:stCondLst>
                                            <p:cond delay="0"/>
                                          </p:stCondLst>
                                        </p:cTn>
                                        <p:tgtEl>
                                          <p:spTgt spid="37"/>
                                        </p:tgtEl>
                                        <p:attrNameLst>
                                          <p:attrName>style.visibility</p:attrName>
                                        </p:attrNameLst>
                                      </p:cBhvr>
                                      <p:to>
                                        <p:strVal val="visible"/>
                                      </p:to>
                                    </p:set>
                                    <p:animEffect transition="in" filter="fade">
                                      <p:cBhvr>
                                        <p:cTn id="71" dur="500"/>
                                        <p:tgtEl>
                                          <p:spTgt spid="37"/>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48"/>
                                        </p:tgtEl>
                                        <p:attrNameLst>
                                          <p:attrName>style.visibility</p:attrName>
                                        </p:attrNameLst>
                                      </p:cBhvr>
                                      <p:to>
                                        <p:strVal val="visible"/>
                                      </p:to>
                                    </p:set>
                                    <p:animEffect transition="in" filter="fade">
                                      <p:cBhvr>
                                        <p:cTn id="74" dur="500"/>
                                        <p:tgtEl>
                                          <p:spTgt spid="48"/>
                                        </p:tgtEl>
                                      </p:cBhvr>
                                    </p:animEffect>
                                  </p:childTnLst>
                                </p:cTn>
                              </p:par>
                            </p:childTnLst>
                          </p:cTn>
                        </p:par>
                      </p:childTnLst>
                    </p:cTn>
                  </p:par>
                  <p:par>
                    <p:cTn id="75" fill="hold" nodeType="clickPar">
                      <p:stCondLst>
                        <p:cond delay="indefinite"/>
                      </p:stCondLst>
                      <p:childTnLst>
                        <p:par>
                          <p:cTn id="76" fill="hold" nodeType="withGroup">
                            <p:stCondLst>
                              <p:cond delay="0"/>
                            </p:stCondLst>
                            <p:childTnLst>
                              <p:par>
                                <p:cTn id="77" presetID="2" presetClass="entr" presetSubtype="4" fill="hold" grpId="0" nodeType="clickEffect">
                                  <p:stCondLst>
                                    <p:cond delay="0"/>
                                  </p:stCondLst>
                                  <p:childTnLst>
                                    <p:set>
                                      <p:cBhvr>
                                        <p:cTn id="78" dur="1" fill="hold">
                                          <p:stCondLst>
                                            <p:cond delay="0"/>
                                          </p:stCondLst>
                                        </p:cTn>
                                        <p:tgtEl>
                                          <p:spTgt spid="36"/>
                                        </p:tgtEl>
                                        <p:attrNameLst>
                                          <p:attrName>style.visibility</p:attrName>
                                        </p:attrNameLst>
                                      </p:cBhvr>
                                      <p:to>
                                        <p:strVal val="visible"/>
                                      </p:to>
                                    </p:set>
                                    <p:anim calcmode="lin" valueType="num">
                                      <p:cBhvr additive="base">
                                        <p:cTn id="79" dur="500" fill="hold"/>
                                        <p:tgtEl>
                                          <p:spTgt spid="36"/>
                                        </p:tgtEl>
                                        <p:attrNameLst>
                                          <p:attrName>ppt_x</p:attrName>
                                        </p:attrNameLst>
                                      </p:cBhvr>
                                      <p:tavLst>
                                        <p:tav tm="0">
                                          <p:val>
                                            <p:strVal val="#ppt_x"/>
                                          </p:val>
                                        </p:tav>
                                        <p:tav tm="100000">
                                          <p:val>
                                            <p:strVal val="#ppt_x"/>
                                          </p:val>
                                        </p:tav>
                                      </p:tavLst>
                                    </p:anim>
                                    <p:anim calcmode="lin" valueType="num">
                                      <p:cBhvr additive="base">
                                        <p:cTn id="80" dur="500" fill="hold"/>
                                        <p:tgtEl>
                                          <p:spTgt spid="36"/>
                                        </p:tgtEl>
                                        <p:attrNameLst>
                                          <p:attrName>ppt_y</p:attrName>
                                        </p:attrNameLst>
                                      </p:cBhvr>
                                      <p:tavLst>
                                        <p:tav tm="0">
                                          <p:val>
                                            <p:strVal val="1+#ppt_h/2"/>
                                          </p:val>
                                        </p:tav>
                                        <p:tav tm="100000">
                                          <p:val>
                                            <p:strVal val="#ppt_y"/>
                                          </p:val>
                                        </p:tav>
                                      </p:tavLst>
                                    </p:anim>
                                  </p:childTnLst>
                                </p:cTn>
                              </p:par>
                              <p:par>
                                <p:cTn id="81" presetID="2" presetClass="entr" presetSubtype="4" fill="hold" nodeType="withEffect">
                                  <p:stCondLst>
                                    <p:cond delay="0"/>
                                  </p:stCondLst>
                                  <p:childTnLst>
                                    <p:set>
                                      <p:cBhvr>
                                        <p:cTn id="82" dur="1" fill="hold">
                                          <p:stCondLst>
                                            <p:cond delay="0"/>
                                          </p:stCondLst>
                                        </p:cTn>
                                        <p:tgtEl>
                                          <p:spTgt spid="18"/>
                                        </p:tgtEl>
                                        <p:attrNameLst>
                                          <p:attrName>style.visibility</p:attrName>
                                        </p:attrNameLst>
                                      </p:cBhvr>
                                      <p:to>
                                        <p:strVal val="visible"/>
                                      </p:to>
                                    </p:set>
                                    <p:anim calcmode="lin" valueType="num">
                                      <p:cBhvr additive="base">
                                        <p:cTn id="83" dur="500" fill="hold"/>
                                        <p:tgtEl>
                                          <p:spTgt spid="18"/>
                                        </p:tgtEl>
                                        <p:attrNameLst>
                                          <p:attrName>ppt_x</p:attrName>
                                        </p:attrNameLst>
                                      </p:cBhvr>
                                      <p:tavLst>
                                        <p:tav tm="0">
                                          <p:val>
                                            <p:strVal val="#ppt_x"/>
                                          </p:val>
                                        </p:tav>
                                        <p:tav tm="100000">
                                          <p:val>
                                            <p:strVal val="#ppt_x"/>
                                          </p:val>
                                        </p:tav>
                                      </p:tavLst>
                                    </p:anim>
                                    <p:anim calcmode="lin" valueType="num">
                                      <p:cBhvr additive="base">
                                        <p:cTn id="84"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32" grpId="0" animBg="1"/>
      <p:bldP spid="56" grpId="0" animBg="1"/>
      <p:bldP spid="128" grpId="0" animBg="1"/>
      <p:bldP spid="129" grpId="0" animBg="1"/>
      <p:bldP spid="33" grpId="0" animBg="1"/>
      <p:bldP spid="34" grpId="0" animBg="1"/>
      <p:bldP spid="35" grpId="0" animBg="1"/>
      <p:bldP spid="36" grpId="0" animBg="1"/>
      <p:bldP spid="3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Rounded Rectangle 47"/>
          <p:cNvSpPr/>
          <p:nvPr/>
        </p:nvSpPr>
        <p:spPr>
          <a:xfrm>
            <a:off x="762000" y="1828800"/>
            <a:ext cx="7772400" cy="2138363"/>
          </a:xfrm>
          <a:prstGeom prst="roundRect">
            <a:avLst/>
          </a:prstGeom>
          <a:solidFill>
            <a:schemeClr val="accent1">
              <a:lumMod val="40000"/>
              <a:lumOff val="60000"/>
              <a:alpha val="49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FFFFFF"/>
              </a:solidFill>
            </a:endParaRPr>
          </a:p>
        </p:txBody>
      </p:sp>
      <p:cxnSp>
        <p:nvCxnSpPr>
          <p:cNvPr id="15" name="Straight Arrow Connector 14"/>
          <p:cNvCxnSpPr>
            <a:stCxn id="129" idx="2"/>
            <a:endCxn id="34" idx="0"/>
          </p:cNvCxnSpPr>
          <p:nvPr/>
        </p:nvCxnSpPr>
        <p:spPr>
          <a:xfrm>
            <a:off x="1684338" y="1717675"/>
            <a:ext cx="4762" cy="946150"/>
          </a:xfrm>
          <a:prstGeom prst="straightConnector1">
            <a:avLst/>
          </a:prstGeom>
          <a:ln>
            <a:solidFill>
              <a:schemeClr val="accent1">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a:stCxn id="56" idx="2"/>
            <a:endCxn id="32" idx="0"/>
          </p:cNvCxnSpPr>
          <p:nvPr/>
        </p:nvCxnSpPr>
        <p:spPr>
          <a:xfrm>
            <a:off x="4672013" y="1712913"/>
            <a:ext cx="1587" cy="279400"/>
          </a:xfrm>
          <a:prstGeom prst="straightConnector1">
            <a:avLst/>
          </a:prstGeom>
          <a:ln>
            <a:solidFill>
              <a:schemeClr val="accent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32" name="TextBox 31"/>
          <p:cNvSpPr txBox="1">
            <a:spLocks noChangeArrowheads="1"/>
          </p:cNvSpPr>
          <p:nvPr/>
        </p:nvSpPr>
        <p:spPr bwMode="auto">
          <a:xfrm>
            <a:off x="3581400" y="1992313"/>
            <a:ext cx="2185988" cy="3698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GB" altLang="en-US" sz="1800" dirty="0">
                <a:latin typeface="Arial" panose="020B0604020202020204" pitchFamily="34" charset="0"/>
              </a:rPr>
              <a:t>Founder </a:t>
            </a:r>
            <a:r>
              <a:rPr lang="en-GB" altLang="en-US" sz="1800" b="1" dirty="0">
                <a:latin typeface="Arial" panose="020B0604020202020204" pitchFamily="34" charset="0"/>
              </a:rPr>
              <a:t>Members</a:t>
            </a:r>
          </a:p>
        </p:txBody>
      </p:sp>
      <p:cxnSp>
        <p:nvCxnSpPr>
          <p:cNvPr id="12" name="Straight Arrow Connector 11"/>
          <p:cNvCxnSpPr>
            <a:stCxn id="128" idx="2"/>
            <a:endCxn id="33" idx="0"/>
          </p:cNvCxnSpPr>
          <p:nvPr/>
        </p:nvCxnSpPr>
        <p:spPr>
          <a:xfrm flipH="1">
            <a:off x="7442200" y="1717675"/>
            <a:ext cx="3175" cy="946150"/>
          </a:xfrm>
          <a:prstGeom prst="straightConnector1">
            <a:avLst/>
          </a:prstGeom>
          <a:ln>
            <a:solidFill>
              <a:schemeClr val="accent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8199" name="Rectangle 1026"/>
          <p:cNvSpPr>
            <a:spLocks noGrp="1" noChangeArrowheads="1"/>
          </p:cNvSpPr>
          <p:nvPr>
            <p:ph type="title"/>
          </p:nvPr>
        </p:nvSpPr>
        <p:spPr>
          <a:xfrm>
            <a:off x="409824" y="274368"/>
            <a:ext cx="8191500" cy="838200"/>
          </a:xfrm>
        </p:spPr>
        <p:txBody>
          <a:bodyPr/>
          <a:lstStyle/>
          <a:p>
            <a:pPr eaLnBrk="1" hangingPunct="1"/>
            <a:r>
              <a:rPr lang="en-GB" altLang="en-US" sz="3200" dirty="0"/>
              <a:t>Applying </a:t>
            </a:r>
            <a:r>
              <a:rPr lang="en-GB" altLang="en-US" sz="3200" i="1" dirty="0"/>
              <a:t>FairShares </a:t>
            </a:r>
            <a:r>
              <a:rPr lang="en-GB" altLang="en-US" sz="3200" dirty="0"/>
              <a:t>to Public Services</a:t>
            </a:r>
            <a:endParaRPr lang="en-GB" altLang="en-US" sz="3600" i="1" dirty="0"/>
          </a:p>
        </p:txBody>
      </p:sp>
      <p:sp>
        <p:nvSpPr>
          <p:cNvPr id="56" name="TextBox 55"/>
          <p:cNvSpPr txBox="1">
            <a:spLocks noChangeArrowheads="1"/>
          </p:cNvSpPr>
          <p:nvPr/>
        </p:nvSpPr>
        <p:spPr bwMode="auto">
          <a:xfrm>
            <a:off x="3705225" y="1066800"/>
            <a:ext cx="1933575" cy="6461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GB" altLang="en-US" sz="1800">
                <a:latin typeface="Arial" panose="020B0604020202020204" pitchFamily="34" charset="0"/>
              </a:rPr>
              <a:t>Local Authority </a:t>
            </a:r>
            <a:br>
              <a:rPr lang="en-GB" altLang="en-US" sz="1800">
                <a:latin typeface="Arial" panose="020B0604020202020204" pitchFamily="34" charset="0"/>
              </a:rPr>
            </a:br>
            <a:r>
              <a:rPr lang="en-GB" altLang="en-US" sz="1800">
                <a:latin typeface="Arial" panose="020B0604020202020204" pitchFamily="34" charset="0"/>
              </a:rPr>
              <a:t>/ Trade Union</a:t>
            </a:r>
          </a:p>
        </p:txBody>
      </p:sp>
      <p:sp>
        <p:nvSpPr>
          <p:cNvPr id="128" name="TextBox 127"/>
          <p:cNvSpPr txBox="1">
            <a:spLocks noChangeArrowheads="1"/>
          </p:cNvSpPr>
          <p:nvPr/>
        </p:nvSpPr>
        <p:spPr bwMode="auto">
          <a:xfrm>
            <a:off x="6567488" y="1071563"/>
            <a:ext cx="1755775" cy="64611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GB" altLang="en-US" sz="1800">
                <a:latin typeface="Arial" panose="020B0604020202020204" pitchFamily="34" charset="0"/>
              </a:rPr>
              <a:t>Local Authority </a:t>
            </a:r>
            <a:br>
              <a:rPr lang="en-GB" altLang="en-US" sz="1800">
                <a:latin typeface="Arial" panose="020B0604020202020204" pitchFamily="34" charset="0"/>
              </a:rPr>
            </a:br>
            <a:r>
              <a:rPr lang="en-GB" altLang="en-US" sz="1800">
                <a:latin typeface="Arial" panose="020B0604020202020204" pitchFamily="34" charset="0"/>
              </a:rPr>
              <a:t>Staff</a:t>
            </a:r>
          </a:p>
        </p:txBody>
      </p:sp>
      <p:sp>
        <p:nvSpPr>
          <p:cNvPr id="129" name="TextBox 128"/>
          <p:cNvSpPr txBox="1">
            <a:spLocks noChangeArrowheads="1"/>
          </p:cNvSpPr>
          <p:nvPr/>
        </p:nvSpPr>
        <p:spPr bwMode="auto">
          <a:xfrm>
            <a:off x="615950" y="1071563"/>
            <a:ext cx="2135188" cy="64611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GB" altLang="en-US" sz="1800">
                <a:latin typeface="Arial" panose="020B0604020202020204" pitchFamily="34" charset="0"/>
              </a:rPr>
              <a:t>Residents/</a:t>
            </a:r>
            <a:br>
              <a:rPr lang="en-GB" altLang="en-US" sz="1800">
                <a:latin typeface="Arial" panose="020B0604020202020204" pitchFamily="34" charset="0"/>
              </a:rPr>
            </a:br>
            <a:r>
              <a:rPr lang="en-GB" altLang="en-US" sz="1800">
                <a:latin typeface="Arial" panose="020B0604020202020204" pitchFamily="34" charset="0"/>
              </a:rPr>
              <a:t>Local Businesses</a:t>
            </a:r>
          </a:p>
        </p:txBody>
      </p:sp>
      <p:sp>
        <p:nvSpPr>
          <p:cNvPr id="33" name="TextBox 32"/>
          <p:cNvSpPr txBox="1">
            <a:spLocks noChangeArrowheads="1"/>
          </p:cNvSpPr>
          <p:nvPr/>
        </p:nvSpPr>
        <p:spPr bwMode="auto">
          <a:xfrm>
            <a:off x="6426200" y="2663825"/>
            <a:ext cx="2032000" cy="3698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GB" altLang="en-US" sz="1800" dirty="0">
                <a:latin typeface="Arial" panose="020B0604020202020204" pitchFamily="34" charset="0"/>
              </a:rPr>
              <a:t>Labour </a:t>
            </a:r>
            <a:r>
              <a:rPr lang="en-GB" altLang="en-US" sz="1800" b="1" dirty="0">
                <a:latin typeface="Arial" panose="020B0604020202020204" pitchFamily="34" charset="0"/>
              </a:rPr>
              <a:t>Members</a:t>
            </a:r>
          </a:p>
        </p:txBody>
      </p:sp>
      <p:sp>
        <p:nvSpPr>
          <p:cNvPr id="34" name="TextBox 33"/>
          <p:cNvSpPr txBox="1">
            <a:spLocks noChangeArrowheads="1"/>
          </p:cNvSpPr>
          <p:nvPr/>
        </p:nvSpPr>
        <p:spPr bwMode="auto">
          <a:xfrm>
            <a:off x="801688" y="2663825"/>
            <a:ext cx="1774825" cy="3698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GB" altLang="en-US" sz="1800" dirty="0">
                <a:latin typeface="Arial" panose="020B0604020202020204" pitchFamily="34" charset="0"/>
              </a:rPr>
              <a:t>User </a:t>
            </a:r>
            <a:r>
              <a:rPr lang="en-GB" altLang="en-US" sz="1800" b="1" dirty="0">
                <a:latin typeface="Arial" panose="020B0604020202020204" pitchFamily="34" charset="0"/>
              </a:rPr>
              <a:t>Members</a:t>
            </a:r>
          </a:p>
        </p:txBody>
      </p:sp>
      <p:sp>
        <p:nvSpPr>
          <p:cNvPr id="35" name="TextBox 34"/>
          <p:cNvSpPr txBox="1">
            <a:spLocks noChangeArrowheads="1"/>
          </p:cNvSpPr>
          <p:nvPr/>
        </p:nvSpPr>
        <p:spPr bwMode="auto">
          <a:xfrm>
            <a:off x="3106738" y="3440113"/>
            <a:ext cx="3151187" cy="3698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GB" altLang="en-US" sz="1800">
                <a:latin typeface="Arial" panose="020B0604020202020204" pitchFamily="34" charset="0"/>
              </a:rPr>
              <a:t>Investor Shares / Accounts</a:t>
            </a:r>
          </a:p>
        </p:txBody>
      </p:sp>
      <p:sp>
        <p:nvSpPr>
          <p:cNvPr id="36" name="TextBox 35"/>
          <p:cNvSpPr txBox="1">
            <a:spLocks noChangeArrowheads="1"/>
          </p:cNvSpPr>
          <p:nvPr/>
        </p:nvSpPr>
        <p:spPr bwMode="auto">
          <a:xfrm>
            <a:off x="2336800" y="4191000"/>
            <a:ext cx="4691063" cy="3698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GB" altLang="en-US" sz="1800">
                <a:latin typeface="Arial" panose="020B0604020202020204" pitchFamily="34" charset="0"/>
              </a:rPr>
              <a:t>Public Bodies, Social / Ethical Investors</a:t>
            </a:r>
          </a:p>
        </p:txBody>
      </p:sp>
      <p:sp>
        <p:nvSpPr>
          <p:cNvPr id="37" name="TextBox 36"/>
          <p:cNvSpPr txBox="1">
            <a:spLocks noChangeArrowheads="1"/>
          </p:cNvSpPr>
          <p:nvPr/>
        </p:nvSpPr>
        <p:spPr bwMode="auto">
          <a:xfrm>
            <a:off x="3048000" y="2587625"/>
            <a:ext cx="325913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GB" altLang="en-US" sz="2800" b="0">
                <a:latin typeface="Arial" panose="020B0604020202020204" pitchFamily="34" charset="0"/>
              </a:rPr>
              <a:t>FairShares Model</a:t>
            </a:r>
          </a:p>
        </p:txBody>
      </p:sp>
      <p:cxnSp>
        <p:nvCxnSpPr>
          <p:cNvPr id="18" name="Straight Arrow Connector 17"/>
          <p:cNvCxnSpPr>
            <a:endCxn id="35" idx="2"/>
          </p:cNvCxnSpPr>
          <p:nvPr/>
        </p:nvCxnSpPr>
        <p:spPr>
          <a:xfrm flipV="1">
            <a:off x="4681538" y="3810000"/>
            <a:ext cx="1587" cy="315913"/>
          </a:xfrm>
          <a:prstGeom prst="straightConnector1">
            <a:avLst/>
          </a:prstGeom>
          <a:ln>
            <a:solidFill>
              <a:schemeClr val="accent1">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a:stCxn id="33" idx="2"/>
            <a:endCxn id="35" idx="3"/>
          </p:cNvCxnSpPr>
          <p:nvPr/>
        </p:nvCxnSpPr>
        <p:spPr>
          <a:xfrm flipH="1">
            <a:off x="6257925" y="3033713"/>
            <a:ext cx="1184275" cy="592137"/>
          </a:xfrm>
          <a:prstGeom prst="straightConnector1">
            <a:avLst/>
          </a:prstGeom>
          <a:ln>
            <a:solidFill>
              <a:schemeClr val="accent1">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a:stCxn id="34" idx="2"/>
            <a:endCxn id="35" idx="1"/>
          </p:cNvCxnSpPr>
          <p:nvPr/>
        </p:nvCxnSpPr>
        <p:spPr>
          <a:xfrm>
            <a:off x="1689711" y="3033157"/>
            <a:ext cx="1417027" cy="591900"/>
          </a:xfrm>
          <a:prstGeom prst="straightConnector1">
            <a:avLst/>
          </a:prstGeom>
          <a:ln>
            <a:tailEnd type="arrow"/>
          </a:ln>
          <a:effectLst>
            <a:softEdge rad="63500"/>
          </a:effectLst>
        </p:spPr>
        <p:style>
          <a:lnRef idx="1">
            <a:schemeClr val="accent1"/>
          </a:lnRef>
          <a:fillRef idx="0">
            <a:schemeClr val="accent1"/>
          </a:fillRef>
          <a:effectRef idx="0">
            <a:schemeClr val="accent1"/>
          </a:effectRef>
          <a:fontRef idx="minor">
            <a:schemeClr val="tx1"/>
          </a:fontRef>
        </p:style>
      </p:cxnSp>
      <p:cxnSp>
        <p:nvCxnSpPr>
          <p:cNvPr id="3" name="Straight Arrow Connector 2"/>
          <p:cNvCxnSpPr>
            <a:endCxn id="35" idx="1"/>
          </p:cNvCxnSpPr>
          <p:nvPr/>
        </p:nvCxnSpPr>
        <p:spPr>
          <a:xfrm>
            <a:off x="1673225" y="3033713"/>
            <a:ext cx="1433513" cy="592137"/>
          </a:xfrm>
          <a:prstGeom prst="straightConnector1">
            <a:avLst/>
          </a:prstGeom>
          <a:ln>
            <a:solidFill>
              <a:schemeClr val="accent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8212" name="TextBox 24"/>
          <p:cNvSpPr txBox="1">
            <a:spLocks noChangeArrowheads="1"/>
          </p:cNvSpPr>
          <p:nvPr/>
        </p:nvSpPr>
        <p:spPr bwMode="auto">
          <a:xfrm>
            <a:off x="411163" y="6237312"/>
            <a:ext cx="8372475"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n-GB" altLang="en-US" sz="1100" b="0" dirty="0">
                <a:latin typeface="Arial" panose="020B0604020202020204" pitchFamily="34" charset="0"/>
              </a:rPr>
              <a:t>Based on: Ridley-Duff R. J. and Bull, M. (2013) </a:t>
            </a:r>
            <a:r>
              <a:rPr lang="en-GB" altLang="en-US" sz="1100" b="0" i="1" dirty="0">
                <a:latin typeface="Arial" panose="020B0604020202020204" pitchFamily="34" charset="0"/>
              </a:rPr>
              <a:t>The FairShares Model: a communitarian pluralist approach to constituting social enterprises?, </a:t>
            </a:r>
            <a:r>
              <a:rPr lang="en-GB" altLang="en-US" sz="1100" b="0" dirty="0">
                <a:latin typeface="Arial" panose="020B0604020202020204" pitchFamily="34" charset="0"/>
              </a:rPr>
              <a:t>paper to ISBE Conference, Cardiff, 11</a:t>
            </a:r>
            <a:r>
              <a:rPr lang="en-GB" altLang="en-US" sz="1100" b="0" baseline="30000" dirty="0">
                <a:latin typeface="Arial" panose="020B0604020202020204" pitchFamily="34" charset="0"/>
              </a:rPr>
              <a:t>th</a:t>
            </a:r>
            <a:r>
              <a:rPr lang="en-GB" altLang="en-US" sz="1100" b="0" dirty="0">
                <a:latin typeface="Arial" panose="020B0604020202020204" pitchFamily="34" charset="0"/>
              </a:rPr>
              <a:t>-12</a:t>
            </a:r>
            <a:r>
              <a:rPr lang="en-GB" altLang="en-US" sz="1100" b="0" baseline="30000" dirty="0">
                <a:latin typeface="Arial" panose="020B0604020202020204" pitchFamily="34" charset="0"/>
              </a:rPr>
              <a:t>th</a:t>
            </a:r>
            <a:r>
              <a:rPr lang="en-GB" altLang="en-US" sz="1100" b="0" dirty="0">
                <a:latin typeface="Arial" panose="020B0604020202020204" pitchFamily="34" charset="0"/>
              </a:rPr>
              <a:t> November</a:t>
            </a:r>
          </a:p>
        </p:txBody>
      </p:sp>
      <p:sp>
        <p:nvSpPr>
          <p:cNvPr id="8213" name="TextBox 1"/>
          <p:cNvSpPr txBox="1">
            <a:spLocks noChangeArrowheads="1"/>
          </p:cNvSpPr>
          <p:nvPr/>
        </p:nvSpPr>
        <p:spPr bwMode="auto">
          <a:xfrm>
            <a:off x="280988" y="4664075"/>
            <a:ext cx="8634412" cy="1138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GB" altLang="en-US" sz="1800" dirty="0">
                <a:latin typeface="Arial" panose="020B0604020202020204" pitchFamily="34" charset="0"/>
              </a:rPr>
              <a:t>Intellectual Property: </a:t>
            </a:r>
            <a:r>
              <a:rPr lang="en-GB" altLang="en-US" sz="1800" b="0" dirty="0">
                <a:latin typeface="Arial" panose="020B0604020202020204" pitchFamily="34" charset="0"/>
              </a:rPr>
              <a:t>managed using Creative Commons licences.  </a:t>
            </a:r>
          </a:p>
          <a:p>
            <a:pPr eaLnBrk="1" hangingPunct="1">
              <a:spcBef>
                <a:spcPct val="0"/>
              </a:spcBef>
              <a:buFontTx/>
              <a:buNone/>
            </a:pPr>
            <a:endParaRPr lang="en-GB" altLang="en-US" sz="1800" b="0" dirty="0">
              <a:latin typeface="Arial" panose="020B0604020202020204" pitchFamily="34" charset="0"/>
            </a:endParaRPr>
          </a:p>
          <a:p>
            <a:pPr marL="342900" indent="-342900" eaLnBrk="1" hangingPunct="1">
              <a:spcBef>
                <a:spcPct val="0"/>
              </a:spcBef>
              <a:buFont typeface="+mj-lt"/>
              <a:buAutoNum type="arabicPeriod"/>
            </a:pPr>
            <a:r>
              <a:rPr lang="en-GB" altLang="en-US" sz="1600" b="0" i="1" dirty="0">
                <a:latin typeface="Arial" panose="020B0604020202020204" pitchFamily="34" charset="0"/>
              </a:rPr>
              <a:t>Created in-house</a:t>
            </a:r>
            <a:r>
              <a:rPr lang="en-GB" altLang="en-US" sz="1600" b="0" dirty="0">
                <a:latin typeface="Arial" panose="020B0604020202020204" pitchFamily="34" charset="0"/>
              </a:rPr>
              <a:t>: owned by groups of staff, available to local residents / businesses.</a:t>
            </a:r>
          </a:p>
          <a:p>
            <a:pPr marL="342900" indent="-342900" eaLnBrk="1" hangingPunct="1">
              <a:spcBef>
                <a:spcPct val="0"/>
              </a:spcBef>
              <a:buFont typeface="+mj-lt"/>
              <a:buAutoNum type="arabicPeriod"/>
            </a:pPr>
            <a:r>
              <a:rPr lang="en-GB" altLang="en-US" sz="1600" b="0" i="1" dirty="0">
                <a:latin typeface="Arial" panose="020B0604020202020204" pitchFamily="34" charset="0"/>
              </a:rPr>
              <a:t>Bought/acquired</a:t>
            </a:r>
            <a:r>
              <a:rPr lang="en-GB" altLang="en-US" sz="1600" b="0" dirty="0">
                <a:latin typeface="Arial" panose="020B0604020202020204" pitchFamily="34" charset="0"/>
              </a:rPr>
              <a:t>: owned collectively by Labour Shareholders, available to all members.</a:t>
            </a:r>
          </a:p>
        </p:txBody>
      </p:sp>
    </p:spTree>
    <p:extLst>
      <p:ext uri="{BB962C8B-B14F-4D97-AF65-F5344CB8AC3E}">
        <p14:creationId xmlns:p14="http://schemas.microsoft.com/office/powerpoint/2010/main" val="329103810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29"/>
                                        </p:tgtEl>
                                        <p:attrNameLst>
                                          <p:attrName>style.visibility</p:attrName>
                                        </p:attrNameLst>
                                      </p:cBhvr>
                                      <p:to>
                                        <p:strVal val="visible"/>
                                      </p:to>
                                    </p:set>
                                    <p:anim calcmode="lin" valueType="num">
                                      <p:cBhvr additive="base">
                                        <p:cTn id="7" dur="500" fill="hold"/>
                                        <p:tgtEl>
                                          <p:spTgt spid="129"/>
                                        </p:tgtEl>
                                        <p:attrNameLst>
                                          <p:attrName>ppt_x</p:attrName>
                                        </p:attrNameLst>
                                      </p:cBhvr>
                                      <p:tavLst>
                                        <p:tav tm="0">
                                          <p:val>
                                            <p:strVal val="#ppt_x"/>
                                          </p:val>
                                        </p:tav>
                                        <p:tav tm="100000">
                                          <p:val>
                                            <p:strVal val="#ppt_x"/>
                                          </p:val>
                                        </p:tav>
                                      </p:tavLst>
                                    </p:anim>
                                    <p:anim calcmode="lin" valueType="num">
                                      <p:cBhvr additive="base">
                                        <p:cTn id="8" dur="500" fill="hold"/>
                                        <p:tgtEl>
                                          <p:spTgt spid="129"/>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56"/>
                                        </p:tgtEl>
                                        <p:attrNameLst>
                                          <p:attrName>style.visibility</p:attrName>
                                        </p:attrNameLst>
                                      </p:cBhvr>
                                      <p:to>
                                        <p:strVal val="visible"/>
                                      </p:to>
                                    </p:set>
                                    <p:anim calcmode="lin" valueType="num">
                                      <p:cBhvr additive="base">
                                        <p:cTn id="12" dur="500" fill="hold"/>
                                        <p:tgtEl>
                                          <p:spTgt spid="56"/>
                                        </p:tgtEl>
                                        <p:attrNameLst>
                                          <p:attrName>ppt_x</p:attrName>
                                        </p:attrNameLst>
                                      </p:cBhvr>
                                      <p:tavLst>
                                        <p:tav tm="0">
                                          <p:val>
                                            <p:strVal val="#ppt_x"/>
                                          </p:val>
                                        </p:tav>
                                        <p:tav tm="100000">
                                          <p:val>
                                            <p:strVal val="#ppt_x"/>
                                          </p:val>
                                        </p:tav>
                                      </p:tavLst>
                                    </p:anim>
                                    <p:anim calcmode="lin" valueType="num">
                                      <p:cBhvr additive="base">
                                        <p:cTn id="13" dur="500" fill="hold"/>
                                        <p:tgtEl>
                                          <p:spTgt spid="56"/>
                                        </p:tgtEl>
                                        <p:attrNameLst>
                                          <p:attrName>ppt_y</p:attrName>
                                        </p:attrNameLst>
                                      </p:cBhvr>
                                      <p:tavLst>
                                        <p:tav tm="0">
                                          <p:val>
                                            <p:strVal val="1+#ppt_h/2"/>
                                          </p:val>
                                        </p:tav>
                                        <p:tav tm="100000">
                                          <p:val>
                                            <p:strVal val="#ppt_y"/>
                                          </p:val>
                                        </p:tav>
                                      </p:tavLst>
                                    </p:anim>
                                  </p:childTnLst>
                                </p:cTn>
                              </p:par>
                            </p:childTnLst>
                          </p:cTn>
                        </p:par>
                        <p:par>
                          <p:cTn id="14" fill="hold" nodeType="afterGroup">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128"/>
                                        </p:tgtEl>
                                        <p:attrNameLst>
                                          <p:attrName>style.visibility</p:attrName>
                                        </p:attrNameLst>
                                      </p:cBhvr>
                                      <p:to>
                                        <p:strVal val="visible"/>
                                      </p:to>
                                    </p:set>
                                    <p:anim calcmode="lin" valueType="num">
                                      <p:cBhvr additive="base">
                                        <p:cTn id="17" dur="500" fill="hold"/>
                                        <p:tgtEl>
                                          <p:spTgt spid="128"/>
                                        </p:tgtEl>
                                        <p:attrNameLst>
                                          <p:attrName>ppt_x</p:attrName>
                                        </p:attrNameLst>
                                      </p:cBhvr>
                                      <p:tavLst>
                                        <p:tav tm="0">
                                          <p:val>
                                            <p:strVal val="#ppt_x"/>
                                          </p:val>
                                        </p:tav>
                                        <p:tav tm="100000">
                                          <p:val>
                                            <p:strVal val="#ppt_x"/>
                                          </p:val>
                                        </p:tav>
                                      </p:tavLst>
                                    </p:anim>
                                    <p:anim calcmode="lin" valueType="num">
                                      <p:cBhvr additive="base">
                                        <p:cTn id="18" dur="500" fill="hold"/>
                                        <p:tgtEl>
                                          <p:spTgt spid="128"/>
                                        </p:tgtEl>
                                        <p:attrNameLst>
                                          <p:attrName>ppt_y</p:attrName>
                                        </p:attrNameLst>
                                      </p:cBhvr>
                                      <p:tavLst>
                                        <p:tav tm="0">
                                          <p:val>
                                            <p:strVal val="1+#ppt_h/2"/>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1"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500" fill="hold"/>
                                        <p:tgtEl>
                                          <p:spTgt spid="10"/>
                                        </p:tgtEl>
                                        <p:attrNameLst>
                                          <p:attrName>ppt_x</p:attrName>
                                        </p:attrNameLst>
                                      </p:cBhvr>
                                      <p:tavLst>
                                        <p:tav tm="0">
                                          <p:val>
                                            <p:strVal val="#ppt_x"/>
                                          </p:val>
                                        </p:tav>
                                        <p:tav tm="100000">
                                          <p:val>
                                            <p:strVal val="#ppt_x"/>
                                          </p:val>
                                        </p:tav>
                                      </p:tavLst>
                                    </p:anim>
                                    <p:anim calcmode="lin" valueType="num">
                                      <p:cBhvr additive="base">
                                        <p:cTn id="24" dur="500" fill="hold"/>
                                        <p:tgtEl>
                                          <p:spTgt spid="10"/>
                                        </p:tgtEl>
                                        <p:attrNameLst>
                                          <p:attrName>ppt_y</p:attrName>
                                        </p:attrNameLst>
                                      </p:cBhvr>
                                      <p:tavLst>
                                        <p:tav tm="0">
                                          <p:val>
                                            <p:strVal val="0-#ppt_h/2"/>
                                          </p:val>
                                        </p:tav>
                                        <p:tav tm="100000">
                                          <p:val>
                                            <p:strVal val="#ppt_y"/>
                                          </p:val>
                                        </p:tav>
                                      </p:tavLst>
                                    </p:anim>
                                  </p:childTnLst>
                                </p:cTn>
                              </p:par>
                              <p:par>
                                <p:cTn id="25" presetID="2" presetClass="entr" presetSubtype="1" fill="hold" grpId="0" nodeType="withEffect">
                                  <p:stCondLst>
                                    <p:cond delay="0"/>
                                  </p:stCondLst>
                                  <p:childTnLst>
                                    <p:set>
                                      <p:cBhvr>
                                        <p:cTn id="26" dur="1" fill="hold">
                                          <p:stCondLst>
                                            <p:cond delay="0"/>
                                          </p:stCondLst>
                                        </p:cTn>
                                        <p:tgtEl>
                                          <p:spTgt spid="32"/>
                                        </p:tgtEl>
                                        <p:attrNameLst>
                                          <p:attrName>style.visibility</p:attrName>
                                        </p:attrNameLst>
                                      </p:cBhvr>
                                      <p:to>
                                        <p:strVal val="visible"/>
                                      </p:to>
                                    </p:set>
                                    <p:anim calcmode="lin" valueType="num">
                                      <p:cBhvr additive="base">
                                        <p:cTn id="27" dur="500" fill="hold"/>
                                        <p:tgtEl>
                                          <p:spTgt spid="32"/>
                                        </p:tgtEl>
                                        <p:attrNameLst>
                                          <p:attrName>ppt_x</p:attrName>
                                        </p:attrNameLst>
                                      </p:cBhvr>
                                      <p:tavLst>
                                        <p:tav tm="0">
                                          <p:val>
                                            <p:strVal val="#ppt_x"/>
                                          </p:val>
                                        </p:tav>
                                        <p:tav tm="100000">
                                          <p:val>
                                            <p:strVal val="#ppt_x"/>
                                          </p:val>
                                        </p:tav>
                                      </p:tavLst>
                                    </p:anim>
                                    <p:anim calcmode="lin" valueType="num">
                                      <p:cBhvr additive="base">
                                        <p:cTn id="28" dur="500" fill="hold"/>
                                        <p:tgtEl>
                                          <p:spTgt spid="32"/>
                                        </p:tgtEl>
                                        <p:attrNameLst>
                                          <p:attrName>ppt_y</p:attrName>
                                        </p:attrNameLst>
                                      </p:cBhvr>
                                      <p:tavLst>
                                        <p:tav tm="0">
                                          <p:val>
                                            <p:strVal val="0-#ppt_h/2"/>
                                          </p:val>
                                        </p:tav>
                                        <p:tav tm="100000">
                                          <p:val>
                                            <p:strVal val="#ppt_y"/>
                                          </p:val>
                                        </p:tav>
                                      </p:tavLst>
                                    </p:anim>
                                  </p:childTnLst>
                                </p:cTn>
                              </p:par>
                            </p:childTnLst>
                          </p:cTn>
                        </p:par>
                      </p:childTnLst>
                    </p:cTn>
                  </p:par>
                  <p:par>
                    <p:cTn id="29" fill="hold" nodeType="clickPar">
                      <p:stCondLst>
                        <p:cond delay="indefinite"/>
                      </p:stCondLst>
                      <p:childTnLst>
                        <p:par>
                          <p:cTn id="30" fill="hold" nodeType="withGroup">
                            <p:stCondLst>
                              <p:cond delay="0"/>
                            </p:stCondLst>
                            <p:childTnLst>
                              <p:par>
                                <p:cTn id="31" presetID="2" presetClass="entr" presetSubtype="1" fill="hold" nodeType="clickEffect">
                                  <p:stCondLst>
                                    <p:cond delay="0"/>
                                  </p:stCondLst>
                                  <p:childTnLst>
                                    <p:set>
                                      <p:cBhvr>
                                        <p:cTn id="32" dur="1" fill="hold">
                                          <p:stCondLst>
                                            <p:cond delay="0"/>
                                          </p:stCondLst>
                                        </p:cTn>
                                        <p:tgtEl>
                                          <p:spTgt spid="15"/>
                                        </p:tgtEl>
                                        <p:attrNameLst>
                                          <p:attrName>style.visibility</p:attrName>
                                        </p:attrNameLst>
                                      </p:cBhvr>
                                      <p:to>
                                        <p:strVal val="visible"/>
                                      </p:to>
                                    </p:set>
                                    <p:anim calcmode="lin" valueType="num">
                                      <p:cBhvr additive="base">
                                        <p:cTn id="33" dur="500" fill="hold"/>
                                        <p:tgtEl>
                                          <p:spTgt spid="15"/>
                                        </p:tgtEl>
                                        <p:attrNameLst>
                                          <p:attrName>ppt_x</p:attrName>
                                        </p:attrNameLst>
                                      </p:cBhvr>
                                      <p:tavLst>
                                        <p:tav tm="0">
                                          <p:val>
                                            <p:strVal val="#ppt_x"/>
                                          </p:val>
                                        </p:tav>
                                        <p:tav tm="100000">
                                          <p:val>
                                            <p:strVal val="#ppt_x"/>
                                          </p:val>
                                        </p:tav>
                                      </p:tavLst>
                                    </p:anim>
                                    <p:anim calcmode="lin" valueType="num">
                                      <p:cBhvr additive="base">
                                        <p:cTn id="34" dur="500" fill="hold"/>
                                        <p:tgtEl>
                                          <p:spTgt spid="15"/>
                                        </p:tgtEl>
                                        <p:attrNameLst>
                                          <p:attrName>ppt_y</p:attrName>
                                        </p:attrNameLst>
                                      </p:cBhvr>
                                      <p:tavLst>
                                        <p:tav tm="0">
                                          <p:val>
                                            <p:strVal val="0-#ppt_h/2"/>
                                          </p:val>
                                        </p:tav>
                                        <p:tav tm="100000">
                                          <p:val>
                                            <p:strVal val="#ppt_y"/>
                                          </p:val>
                                        </p:tav>
                                      </p:tavLst>
                                    </p:anim>
                                  </p:childTnLst>
                                </p:cTn>
                              </p:par>
                              <p:par>
                                <p:cTn id="35" presetID="2" presetClass="entr" presetSubtype="1" fill="hold" grpId="0" nodeType="withEffect">
                                  <p:stCondLst>
                                    <p:cond delay="0"/>
                                  </p:stCondLst>
                                  <p:childTnLst>
                                    <p:set>
                                      <p:cBhvr>
                                        <p:cTn id="36" dur="1" fill="hold">
                                          <p:stCondLst>
                                            <p:cond delay="0"/>
                                          </p:stCondLst>
                                        </p:cTn>
                                        <p:tgtEl>
                                          <p:spTgt spid="34"/>
                                        </p:tgtEl>
                                        <p:attrNameLst>
                                          <p:attrName>style.visibility</p:attrName>
                                        </p:attrNameLst>
                                      </p:cBhvr>
                                      <p:to>
                                        <p:strVal val="visible"/>
                                      </p:to>
                                    </p:set>
                                    <p:anim calcmode="lin" valueType="num">
                                      <p:cBhvr additive="base">
                                        <p:cTn id="37" dur="500" fill="hold"/>
                                        <p:tgtEl>
                                          <p:spTgt spid="34"/>
                                        </p:tgtEl>
                                        <p:attrNameLst>
                                          <p:attrName>ppt_x</p:attrName>
                                        </p:attrNameLst>
                                      </p:cBhvr>
                                      <p:tavLst>
                                        <p:tav tm="0">
                                          <p:val>
                                            <p:strVal val="#ppt_x"/>
                                          </p:val>
                                        </p:tav>
                                        <p:tav tm="100000">
                                          <p:val>
                                            <p:strVal val="#ppt_x"/>
                                          </p:val>
                                        </p:tav>
                                      </p:tavLst>
                                    </p:anim>
                                    <p:anim calcmode="lin" valueType="num">
                                      <p:cBhvr additive="base">
                                        <p:cTn id="38" dur="500" fill="hold"/>
                                        <p:tgtEl>
                                          <p:spTgt spid="34"/>
                                        </p:tgtEl>
                                        <p:attrNameLst>
                                          <p:attrName>ppt_y</p:attrName>
                                        </p:attrNameLst>
                                      </p:cBhvr>
                                      <p:tavLst>
                                        <p:tav tm="0">
                                          <p:val>
                                            <p:strVal val="0-#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1" fill="hold" nodeType="clickEffect">
                                  <p:stCondLst>
                                    <p:cond delay="0"/>
                                  </p:stCondLst>
                                  <p:childTnLst>
                                    <p:set>
                                      <p:cBhvr>
                                        <p:cTn id="42" dur="1" fill="hold">
                                          <p:stCondLst>
                                            <p:cond delay="0"/>
                                          </p:stCondLst>
                                        </p:cTn>
                                        <p:tgtEl>
                                          <p:spTgt spid="12"/>
                                        </p:tgtEl>
                                        <p:attrNameLst>
                                          <p:attrName>style.visibility</p:attrName>
                                        </p:attrNameLst>
                                      </p:cBhvr>
                                      <p:to>
                                        <p:strVal val="visible"/>
                                      </p:to>
                                    </p:set>
                                    <p:anim calcmode="lin" valueType="num">
                                      <p:cBhvr additive="base">
                                        <p:cTn id="43" dur="500" fill="hold"/>
                                        <p:tgtEl>
                                          <p:spTgt spid="12"/>
                                        </p:tgtEl>
                                        <p:attrNameLst>
                                          <p:attrName>ppt_x</p:attrName>
                                        </p:attrNameLst>
                                      </p:cBhvr>
                                      <p:tavLst>
                                        <p:tav tm="0">
                                          <p:val>
                                            <p:strVal val="#ppt_x"/>
                                          </p:val>
                                        </p:tav>
                                        <p:tav tm="100000">
                                          <p:val>
                                            <p:strVal val="#ppt_x"/>
                                          </p:val>
                                        </p:tav>
                                      </p:tavLst>
                                    </p:anim>
                                    <p:anim calcmode="lin" valueType="num">
                                      <p:cBhvr additive="base">
                                        <p:cTn id="44" dur="500" fill="hold"/>
                                        <p:tgtEl>
                                          <p:spTgt spid="12"/>
                                        </p:tgtEl>
                                        <p:attrNameLst>
                                          <p:attrName>ppt_y</p:attrName>
                                        </p:attrNameLst>
                                      </p:cBhvr>
                                      <p:tavLst>
                                        <p:tav tm="0">
                                          <p:val>
                                            <p:strVal val="0-#ppt_h/2"/>
                                          </p:val>
                                        </p:tav>
                                        <p:tav tm="100000">
                                          <p:val>
                                            <p:strVal val="#ppt_y"/>
                                          </p:val>
                                        </p:tav>
                                      </p:tavLst>
                                    </p:anim>
                                  </p:childTnLst>
                                </p:cTn>
                              </p:par>
                              <p:par>
                                <p:cTn id="45" presetID="2" presetClass="entr" presetSubtype="1" fill="hold" grpId="0" nodeType="withEffect">
                                  <p:stCondLst>
                                    <p:cond delay="0"/>
                                  </p:stCondLst>
                                  <p:childTnLst>
                                    <p:set>
                                      <p:cBhvr>
                                        <p:cTn id="46" dur="1" fill="hold">
                                          <p:stCondLst>
                                            <p:cond delay="0"/>
                                          </p:stCondLst>
                                        </p:cTn>
                                        <p:tgtEl>
                                          <p:spTgt spid="33"/>
                                        </p:tgtEl>
                                        <p:attrNameLst>
                                          <p:attrName>style.visibility</p:attrName>
                                        </p:attrNameLst>
                                      </p:cBhvr>
                                      <p:to>
                                        <p:strVal val="visible"/>
                                      </p:to>
                                    </p:set>
                                    <p:anim calcmode="lin" valueType="num">
                                      <p:cBhvr additive="base">
                                        <p:cTn id="47" dur="500" fill="hold"/>
                                        <p:tgtEl>
                                          <p:spTgt spid="33"/>
                                        </p:tgtEl>
                                        <p:attrNameLst>
                                          <p:attrName>ppt_x</p:attrName>
                                        </p:attrNameLst>
                                      </p:cBhvr>
                                      <p:tavLst>
                                        <p:tav tm="0">
                                          <p:val>
                                            <p:strVal val="#ppt_x"/>
                                          </p:val>
                                        </p:tav>
                                        <p:tav tm="100000">
                                          <p:val>
                                            <p:strVal val="#ppt_x"/>
                                          </p:val>
                                        </p:tav>
                                      </p:tavLst>
                                    </p:anim>
                                    <p:anim calcmode="lin" valueType="num">
                                      <p:cBhvr additive="base">
                                        <p:cTn id="48" dur="500" fill="hold"/>
                                        <p:tgtEl>
                                          <p:spTgt spid="33"/>
                                        </p:tgtEl>
                                        <p:attrNameLst>
                                          <p:attrName>ppt_y</p:attrName>
                                        </p:attrNameLst>
                                      </p:cBhvr>
                                      <p:tavLst>
                                        <p:tav tm="0">
                                          <p:val>
                                            <p:strVal val="0-#ppt_h/2"/>
                                          </p:val>
                                        </p:tav>
                                        <p:tav tm="100000">
                                          <p:val>
                                            <p:strVal val="#ppt_y"/>
                                          </p:val>
                                        </p:tav>
                                      </p:tavLst>
                                    </p:anim>
                                  </p:childTnLst>
                                </p:cTn>
                              </p:par>
                            </p:childTnLst>
                          </p:cTn>
                        </p:par>
                      </p:childTnLst>
                    </p:cTn>
                  </p:par>
                  <p:par>
                    <p:cTn id="49" fill="hold" nodeType="clickPar">
                      <p:stCondLst>
                        <p:cond delay="indefinite"/>
                      </p:stCondLst>
                      <p:childTnLst>
                        <p:par>
                          <p:cTn id="50" fill="hold" nodeType="withGroup">
                            <p:stCondLst>
                              <p:cond delay="0"/>
                            </p:stCondLst>
                            <p:childTnLst>
                              <p:par>
                                <p:cTn id="51" presetID="2" presetClass="entr" presetSubtype="4" fill="hold" grpId="0" nodeType="clickEffect">
                                  <p:stCondLst>
                                    <p:cond delay="0"/>
                                  </p:stCondLst>
                                  <p:childTnLst>
                                    <p:set>
                                      <p:cBhvr>
                                        <p:cTn id="52" dur="1" fill="hold">
                                          <p:stCondLst>
                                            <p:cond delay="0"/>
                                          </p:stCondLst>
                                        </p:cTn>
                                        <p:tgtEl>
                                          <p:spTgt spid="35"/>
                                        </p:tgtEl>
                                        <p:attrNameLst>
                                          <p:attrName>style.visibility</p:attrName>
                                        </p:attrNameLst>
                                      </p:cBhvr>
                                      <p:to>
                                        <p:strVal val="visible"/>
                                      </p:to>
                                    </p:set>
                                    <p:anim calcmode="lin" valueType="num">
                                      <p:cBhvr additive="base">
                                        <p:cTn id="53" dur="500" fill="hold"/>
                                        <p:tgtEl>
                                          <p:spTgt spid="35"/>
                                        </p:tgtEl>
                                        <p:attrNameLst>
                                          <p:attrName>ppt_x</p:attrName>
                                        </p:attrNameLst>
                                      </p:cBhvr>
                                      <p:tavLst>
                                        <p:tav tm="0">
                                          <p:val>
                                            <p:strVal val="#ppt_x"/>
                                          </p:val>
                                        </p:tav>
                                        <p:tav tm="100000">
                                          <p:val>
                                            <p:strVal val="#ppt_x"/>
                                          </p:val>
                                        </p:tav>
                                      </p:tavLst>
                                    </p:anim>
                                    <p:anim calcmode="lin" valueType="num">
                                      <p:cBhvr additive="base">
                                        <p:cTn id="54" dur="500" fill="hold"/>
                                        <p:tgtEl>
                                          <p:spTgt spid="35"/>
                                        </p:tgtEl>
                                        <p:attrNameLst>
                                          <p:attrName>ppt_y</p:attrName>
                                        </p:attrNameLst>
                                      </p:cBhvr>
                                      <p:tavLst>
                                        <p:tav tm="0">
                                          <p:val>
                                            <p:strVal val="1+#ppt_h/2"/>
                                          </p:val>
                                        </p:tav>
                                        <p:tav tm="100000">
                                          <p:val>
                                            <p:strVal val="#ppt_y"/>
                                          </p:val>
                                        </p:tav>
                                      </p:tavLst>
                                    </p:anim>
                                  </p:childTnLst>
                                </p:cTn>
                              </p:par>
                              <p:par>
                                <p:cTn id="55" presetID="2" presetClass="entr" presetSubtype="4" fill="hold" nodeType="withEffect">
                                  <p:stCondLst>
                                    <p:cond delay="0"/>
                                  </p:stCondLst>
                                  <p:childTnLst>
                                    <p:set>
                                      <p:cBhvr>
                                        <p:cTn id="56" dur="1" fill="hold">
                                          <p:stCondLst>
                                            <p:cond delay="0"/>
                                          </p:stCondLst>
                                        </p:cTn>
                                        <p:tgtEl>
                                          <p:spTgt spid="3"/>
                                        </p:tgtEl>
                                        <p:attrNameLst>
                                          <p:attrName>style.visibility</p:attrName>
                                        </p:attrNameLst>
                                      </p:cBhvr>
                                      <p:to>
                                        <p:strVal val="visible"/>
                                      </p:to>
                                    </p:set>
                                    <p:anim calcmode="lin" valueType="num">
                                      <p:cBhvr additive="base">
                                        <p:cTn id="57" dur="500" fill="hold"/>
                                        <p:tgtEl>
                                          <p:spTgt spid="3"/>
                                        </p:tgtEl>
                                        <p:attrNameLst>
                                          <p:attrName>ppt_x</p:attrName>
                                        </p:attrNameLst>
                                      </p:cBhvr>
                                      <p:tavLst>
                                        <p:tav tm="0">
                                          <p:val>
                                            <p:strVal val="#ppt_x"/>
                                          </p:val>
                                        </p:tav>
                                        <p:tav tm="100000">
                                          <p:val>
                                            <p:strVal val="#ppt_x"/>
                                          </p:val>
                                        </p:tav>
                                      </p:tavLst>
                                    </p:anim>
                                    <p:anim calcmode="lin" valueType="num">
                                      <p:cBhvr additive="base">
                                        <p:cTn id="58" dur="500" fill="hold"/>
                                        <p:tgtEl>
                                          <p:spTgt spid="3"/>
                                        </p:tgtEl>
                                        <p:attrNameLst>
                                          <p:attrName>ppt_y</p:attrName>
                                        </p:attrNameLst>
                                      </p:cBhvr>
                                      <p:tavLst>
                                        <p:tav tm="0">
                                          <p:val>
                                            <p:strVal val="1+#ppt_h/2"/>
                                          </p:val>
                                        </p:tav>
                                        <p:tav tm="100000">
                                          <p:val>
                                            <p:strVal val="#ppt_y"/>
                                          </p:val>
                                        </p:tav>
                                      </p:tavLst>
                                    </p:anim>
                                  </p:childTnLst>
                                </p:cTn>
                              </p:par>
                              <p:par>
                                <p:cTn id="59" presetID="2" presetClass="entr" presetSubtype="4" fill="hold" nodeType="withEffect">
                                  <p:stCondLst>
                                    <p:cond delay="0"/>
                                  </p:stCondLst>
                                  <p:childTnLst>
                                    <p:set>
                                      <p:cBhvr>
                                        <p:cTn id="60" dur="1" fill="hold">
                                          <p:stCondLst>
                                            <p:cond delay="0"/>
                                          </p:stCondLst>
                                        </p:cTn>
                                        <p:tgtEl>
                                          <p:spTgt spid="24"/>
                                        </p:tgtEl>
                                        <p:attrNameLst>
                                          <p:attrName>style.visibility</p:attrName>
                                        </p:attrNameLst>
                                      </p:cBhvr>
                                      <p:to>
                                        <p:strVal val="visible"/>
                                      </p:to>
                                    </p:set>
                                    <p:anim calcmode="lin" valueType="num">
                                      <p:cBhvr additive="base">
                                        <p:cTn id="61" dur="500" fill="hold"/>
                                        <p:tgtEl>
                                          <p:spTgt spid="24"/>
                                        </p:tgtEl>
                                        <p:attrNameLst>
                                          <p:attrName>ppt_x</p:attrName>
                                        </p:attrNameLst>
                                      </p:cBhvr>
                                      <p:tavLst>
                                        <p:tav tm="0">
                                          <p:val>
                                            <p:strVal val="#ppt_x"/>
                                          </p:val>
                                        </p:tav>
                                        <p:tav tm="100000">
                                          <p:val>
                                            <p:strVal val="#ppt_x"/>
                                          </p:val>
                                        </p:tav>
                                      </p:tavLst>
                                    </p:anim>
                                    <p:anim calcmode="lin" valueType="num">
                                      <p:cBhvr additive="base">
                                        <p:cTn id="62" dur="500" fill="hold"/>
                                        <p:tgtEl>
                                          <p:spTgt spid="24"/>
                                        </p:tgtEl>
                                        <p:attrNameLst>
                                          <p:attrName>ppt_y</p:attrName>
                                        </p:attrNameLst>
                                      </p:cBhvr>
                                      <p:tavLst>
                                        <p:tav tm="0">
                                          <p:val>
                                            <p:strVal val="1+#ppt_h/2"/>
                                          </p:val>
                                        </p:tav>
                                        <p:tav tm="100000">
                                          <p:val>
                                            <p:strVal val="#ppt_y"/>
                                          </p:val>
                                        </p:tav>
                                      </p:tavLst>
                                    </p:anim>
                                  </p:childTnLst>
                                </p:cTn>
                              </p:par>
                              <p:par>
                                <p:cTn id="63" presetID="2" presetClass="entr" presetSubtype="4" fill="hold" nodeType="withEffect">
                                  <p:stCondLst>
                                    <p:cond delay="0"/>
                                  </p:stCondLst>
                                  <p:childTnLst>
                                    <p:set>
                                      <p:cBhvr>
                                        <p:cTn id="64" dur="1" fill="hold">
                                          <p:stCondLst>
                                            <p:cond delay="0"/>
                                          </p:stCondLst>
                                        </p:cTn>
                                        <p:tgtEl>
                                          <p:spTgt spid="26"/>
                                        </p:tgtEl>
                                        <p:attrNameLst>
                                          <p:attrName>style.visibility</p:attrName>
                                        </p:attrNameLst>
                                      </p:cBhvr>
                                      <p:to>
                                        <p:strVal val="visible"/>
                                      </p:to>
                                    </p:set>
                                    <p:anim calcmode="lin" valueType="num">
                                      <p:cBhvr additive="base">
                                        <p:cTn id="65" dur="500" fill="hold"/>
                                        <p:tgtEl>
                                          <p:spTgt spid="26"/>
                                        </p:tgtEl>
                                        <p:attrNameLst>
                                          <p:attrName>ppt_x</p:attrName>
                                        </p:attrNameLst>
                                      </p:cBhvr>
                                      <p:tavLst>
                                        <p:tav tm="0">
                                          <p:val>
                                            <p:strVal val="#ppt_x"/>
                                          </p:val>
                                        </p:tav>
                                        <p:tav tm="100000">
                                          <p:val>
                                            <p:strVal val="#ppt_x"/>
                                          </p:val>
                                        </p:tav>
                                      </p:tavLst>
                                    </p:anim>
                                    <p:anim calcmode="lin" valueType="num">
                                      <p:cBhvr additive="base">
                                        <p:cTn id="66"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67" fill="hold" nodeType="clickPar">
                      <p:stCondLst>
                        <p:cond delay="indefinite"/>
                      </p:stCondLst>
                      <p:childTnLst>
                        <p:par>
                          <p:cTn id="68" fill="hold" nodeType="withGroup">
                            <p:stCondLst>
                              <p:cond delay="0"/>
                            </p:stCondLst>
                            <p:childTnLst>
                              <p:par>
                                <p:cTn id="69" presetID="10" presetClass="entr" presetSubtype="0" fill="hold" grpId="0" nodeType="clickEffect">
                                  <p:stCondLst>
                                    <p:cond delay="0"/>
                                  </p:stCondLst>
                                  <p:childTnLst>
                                    <p:set>
                                      <p:cBhvr>
                                        <p:cTn id="70" dur="1" fill="hold">
                                          <p:stCondLst>
                                            <p:cond delay="0"/>
                                          </p:stCondLst>
                                        </p:cTn>
                                        <p:tgtEl>
                                          <p:spTgt spid="37"/>
                                        </p:tgtEl>
                                        <p:attrNameLst>
                                          <p:attrName>style.visibility</p:attrName>
                                        </p:attrNameLst>
                                      </p:cBhvr>
                                      <p:to>
                                        <p:strVal val="visible"/>
                                      </p:to>
                                    </p:set>
                                    <p:animEffect transition="in" filter="fade">
                                      <p:cBhvr>
                                        <p:cTn id="71" dur="500"/>
                                        <p:tgtEl>
                                          <p:spTgt spid="37"/>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48"/>
                                        </p:tgtEl>
                                        <p:attrNameLst>
                                          <p:attrName>style.visibility</p:attrName>
                                        </p:attrNameLst>
                                      </p:cBhvr>
                                      <p:to>
                                        <p:strVal val="visible"/>
                                      </p:to>
                                    </p:set>
                                    <p:animEffect transition="in" filter="fade">
                                      <p:cBhvr>
                                        <p:cTn id="74" dur="500"/>
                                        <p:tgtEl>
                                          <p:spTgt spid="48"/>
                                        </p:tgtEl>
                                      </p:cBhvr>
                                    </p:animEffect>
                                  </p:childTnLst>
                                </p:cTn>
                              </p:par>
                            </p:childTnLst>
                          </p:cTn>
                        </p:par>
                      </p:childTnLst>
                    </p:cTn>
                  </p:par>
                  <p:par>
                    <p:cTn id="75" fill="hold" nodeType="clickPar">
                      <p:stCondLst>
                        <p:cond delay="indefinite"/>
                      </p:stCondLst>
                      <p:childTnLst>
                        <p:par>
                          <p:cTn id="76" fill="hold" nodeType="withGroup">
                            <p:stCondLst>
                              <p:cond delay="0"/>
                            </p:stCondLst>
                            <p:childTnLst>
                              <p:par>
                                <p:cTn id="77" presetID="2" presetClass="entr" presetSubtype="4" fill="hold" grpId="0" nodeType="clickEffect">
                                  <p:stCondLst>
                                    <p:cond delay="0"/>
                                  </p:stCondLst>
                                  <p:childTnLst>
                                    <p:set>
                                      <p:cBhvr>
                                        <p:cTn id="78" dur="1" fill="hold">
                                          <p:stCondLst>
                                            <p:cond delay="0"/>
                                          </p:stCondLst>
                                        </p:cTn>
                                        <p:tgtEl>
                                          <p:spTgt spid="36"/>
                                        </p:tgtEl>
                                        <p:attrNameLst>
                                          <p:attrName>style.visibility</p:attrName>
                                        </p:attrNameLst>
                                      </p:cBhvr>
                                      <p:to>
                                        <p:strVal val="visible"/>
                                      </p:to>
                                    </p:set>
                                    <p:anim calcmode="lin" valueType="num">
                                      <p:cBhvr additive="base">
                                        <p:cTn id="79" dur="500" fill="hold"/>
                                        <p:tgtEl>
                                          <p:spTgt spid="36"/>
                                        </p:tgtEl>
                                        <p:attrNameLst>
                                          <p:attrName>ppt_x</p:attrName>
                                        </p:attrNameLst>
                                      </p:cBhvr>
                                      <p:tavLst>
                                        <p:tav tm="0">
                                          <p:val>
                                            <p:strVal val="#ppt_x"/>
                                          </p:val>
                                        </p:tav>
                                        <p:tav tm="100000">
                                          <p:val>
                                            <p:strVal val="#ppt_x"/>
                                          </p:val>
                                        </p:tav>
                                      </p:tavLst>
                                    </p:anim>
                                    <p:anim calcmode="lin" valueType="num">
                                      <p:cBhvr additive="base">
                                        <p:cTn id="80" dur="500" fill="hold"/>
                                        <p:tgtEl>
                                          <p:spTgt spid="36"/>
                                        </p:tgtEl>
                                        <p:attrNameLst>
                                          <p:attrName>ppt_y</p:attrName>
                                        </p:attrNameLst>
                                      </p:cBhvr>
                                      <p:tavLst>
                                        <p:tav tm="0">
                                          <p:val>
                                            <p:strVal val="1+#ppt_h/2"/>
                                          </p:val>
                                        </p:tav>
                                        <p:tav tm="100000">
                                          <p:val>
                                            <p:strVal val="#ppt_y"/>
                                          </p:val>
                                        </p:tav>
                                      </p:tavLst>
                                    </p:anim>
                                  </p:childTnLst>
                                </p:cTn>
                              </p:par>
                              <p:par>
                                <p:cTn id="81" presetID="2" presetClass="entr" presetSubtype="4" fill="hold" nodeType="withEffect">
                                  <p:stCondLst>
                                    <p:cond delay="0"/>
                                  </p:stCondLst>
                                  <p:childTnLst>
                                    <p:set>
                                      <p:cBhvr>
                                        <p:cTn id="82" dur="1" fill="hold">
                                          <p:stCondLst>
                                            <p:cond delay="0"/>
                                          </p:stCondLst>
                                        </p:cTn>
                                        <p:tgtEl>
                                          <p:spTgt spid="18"/>
                                        </p:tgtEl>
                                        <p:attrNameLst>
                                          <p:attrName>style.visibility</p:attrName>
                                        </p:attrNameLst>
                                      </p:cBhvr>
                                      <p:to>
                                        <p:strVal val="visible"/>
                                      </p:to>
                                    </p:set>
                                    <p:anim calcmode="lin" valueType="num">
                                      <p:cBhvr additive="base">
                                        <p:cTn id="83" dur="500" fill="hold"/>
                                        <p:tgtEl>
                                          <p:spTgt spid="18"/>
                                        </p:tgtEl>
                                        <p:attrNameLst>
                                          <p:attrName>ppt_x</p:attrName>
                                        </p:attrNameLst>
                                      </p:cBhvr>
                                      <p:tavLst>
                                        <p:tav tm="0">
                                          <p:val>
                                            <p:strVal val="#ppt_x"/>
                                          </p:val>
                                        </p:tav>
                                        <p:tav tm="100000">
                                          <p:val>
                                            <p:strVal val="#ppt_x"/>
                                          </p:val>
                                        </p:tav>
                                      </p:tavLst>
                                    </p:anim>
                                    <p:anim calcmode="lin" valueType="num">
                                      <p:cBhvr additive="base">
                                        <p:cTn id="84"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32" grpId="0" animBg="1"/>
      <p:bldP spid="56" grpId="0" animBg="1"/>
      <p:bldP spid="128" grpId="0" animBg="1"/>
      <p:bldP spid="129" grpId="0" animBg="1"/>
      <p:bldP spid="33" grpId="0" animBg="1"/>
      <p:bldP spid="34" grpId="0" animBg="1"/>
      <p:bldP spid="35" grpId="0" animBg="1"/>
      <p:bldP spid="36" grpId="0" animBg="1"/>
      <p:bldP spid="3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Rounded Rectangle 47"/>
          <p:cNvSpPr/>
          <p:nvPr/>
        </p:nvSpPr>
        <p:spPr>
          <a:xfrm>
            <a:off x="762000" y="1828800"/>
            <a:ext cx="7696200" cy="2138363"/>
          </a:xfrm>
          <a:prstGeom prst="roundRect">
            <a:avLst/>
          </a:prstGeom>
          <a:solidFill>
            <a:schemeClr val="accent1">
              <a:lumMod val="40000"/>
              <a:lumOff val="60000"/>
              <a:alpha val="49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FFFFFF"/>
              </a:solidFill>
            </a:endParaRPr>
          </a:p>
        </p:txBody>
      </p:sp>
      <p:cxnSp>
        <p:nvCxnSpPr>
          <p:cNvPr id="15" name="Straight Arrow Connector 14"/>
          <p:cNvCxnSpPr>
            <a:stCxn id="129" idx="2"/>
            <a:endCxn id="34" idx="0"/>
          </p:cNvCxnSpPr>
          <p:nvPr/>
        </p:nvCxnSpPr>
        <p:spPr>
          <a:xfrm flipH="1">
            <a:off x="1673225" y="1441450"/>
            <a:ext cx="0" cy="1222375"/>
          </a:xfrm>
          <a:prstGeom prst="straightConnector1">
            <a:avLst/>
          </a:prstGeom>
          <a:ln>
            <a:solidFill>
              <a:schemeClr val="accent1">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a:stCxn id="56" idx="2"/>
            <a:endCxn id="32" idx="0"/>
          </p:cNvCxnSpPr>
          <p:nvPr/>
        </p:nvCxnSpPr>
        <p:spPr>
          <a:xfrm flipH="1">
            <a:off x="4668838" y="1712913"/>
            <a:ext cx="3175" cy="279400"/>
          </a:xfrm>
          <a:prstGeom prst="straightConnector1">
            <a:avLst/>
          </a:prstGeom>
          <a:ln>
            <a:solidFill>
              <a:schemeClr val="accent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32" name="TextBox 31"/>
          <p:cNvSpPr txBox="1">
            <a:spLocks noChangeArrowheads="1"/>
          </p:cNvSpPr>
          <p:nvPr/>
        </p:nvSpPr>
        <p:spPr bwMode="auto">
          <a:xfrm>
            <a:off x="3697288" y="1992313"/>
            <a:ext cx="1941512" cy="3698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GB" altLang="en-US" sz="1800">
                <a:latin typeface="Arial" panose="020B0604020202020204" pitchFamily="34" charset="0"/>
              </a:rPr>
              <a:t>Founder Shares</a:t>
            </a:r>
          </a:p>
        </p:txBody>
      </p:sp>
      <p:cxnSp>
        <p:nvCxnSpPr>
          <p:cNvPr id="12" name="Straight Arrow Connector 11"/>
          <p:cNvCxnSpPr>
            <a:stCxn id="128" idx="2"/>
            <a:endCxn id="33" idx="0"/>
          </p:cNvCxnSpPr>
          <p:nvPr/>
        </p:nvCxnSpPr>
        <p:spPr>
          <a:xfrm>
            <a:off x="7445375" y="1441450"/>
            <a:ext cx="7938" cy="1222375"/>
          </a:xfrm>
          <a:prstGeom prst="straightConnector1">
            <a:avLst/>
          </a:prstGeom>
          <a:ln>
            <a:solidFill>
              <a:schemeClr val="accent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9223" name="Rectangle 1026"/>
          <p:cNvSpPr>
            <a:spLocks noGrp="1" noChangeArrowheads="1"/>
          </p:cNvSpPr>
          <p:nvPr>
            <p:ph type="title"/>
          </p:nvPr>
        </p:nvSpPr>
        <p:spPr>
          <a:xfrm>
            <a:off x="467544" y="260648"/>
            <a:ext cx="8191500" cy="838200"/>
          </a:xfrm>
        </p:spPr>
        <p:txBody>
          <a:bodyPr/>
          <a:lstStyle/>
          <a:p>
            <a:pPr eaLnBrk="1" hangingPunct="1"/>
            <a:r>
              <a:rPr lang="en-GB" altLang="en-US" sz="3200" dirty="0"/>
              <a:t>Applying </a:t>
            </a:r>
            <a:r>
              <a:rPr lang="en-GB" altLang="en-US" sz="3200" i="1" dirty="0"/>
              <a:t>FairShares </a:t>
            </a:r>
            <a:r>
              <a:rPr lang="en-GB" altLang="en-US" sz="3200" dirty="0"/>
              <a:t>to Food Chains</a:t>
            </a:r>
            <a:endParaRPr lang="en-GB" altLang="en-US" sz="3600" i="1" dirty="0"/>
          </a:p>
        </p:txBody>
      </p:sp>
      <p:sp>
        <p:nvSpPr>
          <p:cNvPr id="56" name="TextBox 55"/>
          <p:cNvSpPr txBox="1">
            <a:spLocks noChangeArrowheads="1"/>
          </p:cNvSpPr>
          <p:nvPr/>
        </p:nvSpPr>
        <p:spPr bwMode="auto">
          <a:xfrm>
            <a:off x="3117850" y="1066800"/>
            <a:ext cx="3108325" cy="6461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GB" altLang="en-US" sz="1800">
                <a:latin typeface="Arial" panose="020B0604020202020204" pitchFamily="34" charset="0"/>
              </a:rPr>
              <a:t>Marketing Co-operative or </a:t>
            </a:r>
            <a:br>
              <a:rPr lang="en-GB" altLang="en-US" sz="1800">
                <a:latin typeface="Arial" panose="020B0604020202020204" pitchFamily="34" charset="0"/>
              </a:rPr>
            </a:br>
            <a:r>
              <a:rPr lang="en-GB" altLang="en-US" sz="1800">
                <a:latin typeface="Arial" panose="020B0604020202020204" pitchFamily="34" charset="0"/>
              </a:rPr>
              <a:t>Charitable Trust</a:t>
            </a:r>
          </a:p>
        </p:txBody>
      </p:sp>
      <p:sp>
        <p:nvSpPr>
          <p:cNvPr id="128" name="TextBox 127"/>
          <p:cNvSpPr txBox="1">
            <a:spLocks noChangeArrowheads="1"/>
          </p:cNvSpPr>
          <p:nvPr/>
        </p:nvSpPr>
        <p:spPr bwMode="auto">
          <a:xfrm>
            <a:off x="6307138" y="1071563"/>
            <a:ext cx="2276475" cy="3698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GB" altLang="en-US" sz="1800">
                <a:latin typeface="Arial" panose="020B0604020202020204" pitchFamily="34" charset="0"/>
              </a:rPr>
              <a:t>Producer Members</a:t>
            </a:r>
          </a:p>
        </p:txBody>
      </p:sp>
      <p:sp>
        <p:nvSpPr>
          <p:cNvPr id="129" name="TextBox 128"/>
          <p:cNvSpPr txBox="1">
            <a:spLocks noChangeArrowheads="1"/>
          </p:cNvSpPr>
          <p:nvPr/>
        </p:nvSpPr>
        <p:spPr bwMode="auto">
          <a:xfrm>
            <a:off x="471488" y="1071563"/>
            <a:ext cx="2403475" cy="3698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GB" altLang="en-US" sz="1800">
                <a:latin typeface="Arial" panose="020B0604020202020204" pitchFamily="34" charset="0"/>
              </a:rPr>
              <a:t>Consumer Members</a:t>
            </a:r>
          </a:p>
        </p:txBody>
      </p:sp>
      <p:sp>
        <p:nvSpPr>
          <p:cNvPr id="33" name="TextBox 32"/>
          <p:cNvSpPr txBox="1">
            <a:spLocks noChangeArrowheads="1"/>
          </p:cNvSpPr>
          <p:nvPr/>
        </p:nvSpPr>
        <p:spPr bwMode="auto">
          <a:xfrm>
            <a:off x="6553200" y="2663825"/>
            <a:ext cx="1800225" cy="3698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GB" altLang="en-US" sz="1800">
                <a:latin typeface="Arial" panose="020B0604020202020204" pitchFamily="34" charset="0"/>
              </a:rPr>
              <a:t>Labour Shares</a:t>
            </a:r>
          </a:p>
        </p:txBody>
      </p:sp>
      <p:sp>
        <p:nvSpPr>
          <p:cNvPr id="34" name="TextBox 33"/>
          <p:cNvSpPr txBox="1">
            <a:spLocks noChangeArrowheads="1"/>
          </p:cNvSpPr>
          <p:nvPr/>
        </p:nvSpPr>
        <p:spPr bwMode="auto">
          <a:xfrm>
            <a:off x="906463" y="2663825"/>
            <a:ext cx="1531937" cy="3698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GB" altLang="en-US" sz="1800">
                <a:latin typeface="Arial" panose="020B0604020202020204" pitchFamily="34" charset="0"/>
              </a:rPr>
              <a:t>User Shares</a:t>
            </a:r>
          </a:p>
        </p:txBody>
      </p:sp>
      <p:sp>
        <p:nvSpPr>
          <p:cNvPr id="35" name="TextBox 34"/>
          <p:cNvSpPr txBox="1">
            <a:spLocks noChangeArrowheads="1"/>
          </p:cNvSpPr>
          <p:nvPr/>
        </p:nvSpPr>
        <p:spPr bwMode="auto">
          <a:xfrm>
            <a:off x="3106738" y="3440113"/>
            <a:ext cx="3151187" cy="3698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GB" altLang="en-US" sz="1800">
                <a:latin typeface="Arial" panose="020B0604020202020204" pitchFamily="34" charset="0"/>
              </a:rPr>
              <a:t>Investor Shares / Accounts</a:t>
            </a:r>
          </a:p>
        </p:txBody>
      </p:sp>
      <p:sp>
        <p:nvSpPr>
          <p:cNvPr id="36" name="TextBox 35"/>
          <p:cNvSpPr txBox="1">
            <a:spLocks noChangeArrowheads="1"/>
          </p:cNvSpPr>
          <p:nvPr/>
        </p:nvSpPr>
        <p:spPr bwMode="auto">
          <a:xfrm>
            <a:off x="1905000" y="4191000"/>
            <a:ext cx="5548313" cy="3698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GB" altLang="en-US" sz="1800">
                <a:latin typeface="Arial" panose="020B0604020202020204" pitchFamily="34" charset="0"/>
              </a:rPr>
              <a:t>Credit unions, social / ethical investors</a:t>
            </a:r>
          </a:p>
        </p:txBody>
      </p:sp>
      <p:sp>
        <p:nvSpPr>
          <p:cNvPr id="37" name="TextBox 36"/>
          <p:cNvSpPr txBox="1">
            <a:spLocks noChangeArrowheads="1"/>
          </p:cNvSpPr>
          <p:nvPr/>
        </p:nvSpPr>
        <p:spPr bwMode="auto">
          <a:xfrm>
            <a:off x="3048000" y="2587625"/>
            <a:ext cx="325913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GB" altLang="en-US" sz="2800" b="0">
                <a:latin typeface="Arial" panose="020B0604020202020204" pitchFamily="34" charset="0"/>
              </a:rPr>
              <a:t>FairShares Model</a:t>
            </a:r>
          </a:p>
        </p:txBody>
      </p:sp>
      <p:cxnSp>
        <p:nvCxnSpPr>
          <p:cNvPr id="18" name="Straight Arrow Connector 17"/>
          <p:cNvCxnSpPr>
            <a:endCxn id="35" idx="2"/>
          </p:cNvCxnSpPr>
          <p:nvPr/>
        </p:nvCxnSpPr>
        <p:spPr>
          <a:xfrm flipV="1">
            <a:off x="4681538" y="3810000"/>
            <a:ext cx="1587" cy="315913"/>
          </a:xfrm>
          <a:prstGeom prst="straightConnector1">
            <a:avLst/>
          </a:prstGeom>
          <a:ln>
            <a:solidFill>
              <a:schemeClr val="accent1">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a:stCxn id="33" idx="2"/>
            <a:endCxn id="35" idx="3"/>
          </p:cNvCxnSpPr>
          <p:nvPr/>
        </p:nvCxnSpPr>
        <p:spPr>
          <a:xfrm flipH="1">
            <a:off x="6257925" y="3033713"/>
            <a:ext cx="1195388" cy="590550"/>
          </a:xfrm>
          <a:prstGeom prst="straightConnector1">
            <a:avLst/>
          </a:prstGeom>
          <a:ln>
            <a:solidFill>
              <a:schemeClr val="accent1">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a:stCxn id="34" idx="2"/>
            <a:endCxn id="35" idx="1"/>
          </p:cNvCxnSpPr>
          <p:nvPr/>
        </p:nvCxnSpPr>
        <p:spPr>
          <a:xfrm>
            <a:off x="1672432" y="3033936"/>
            <a:ext cx="1434306" cy="591066"/>
          </a:xfrm>
          <a:prstGeom prst="straightConnector1">
            <a:avLst/>
          </a:prstGeom>
          <a:ln>
            <a:tailEnd type="arrow"/>
          </a:ln>
          <a:effectLst>
            <a:softEdge rad="63500"/>
          </a:effectLst>
        </p:spPr>
        <p:style>
          <a:lnRef idx="1">
            <a:schemeClr val="accent1"/>
          </a:lnRef>
          <a:fillRef idx="0">
            <a:schemeClr val="accent1"/>
          </a:fillRef>
          <a:effectRef idx="0">
            <a:schemeClr val="accent1"/>
          </a:effectRef>
          <a:fontRef idx="minor">
            <a:schemeClr val="tx1"/>
          </a:fontRef>
        </p:style>
      </p:cxnSp>
      <p:cxnSp>
        <p:nvCxnSpPr>
          <p:cNvPr id="3" name="Straight Arrow Connector 2"/>
          <p:cNvCxnSpPr>
            <a:endCxn id="35" idx="1"/>
          </p:cNvCxnSpPr>
          <p:nvPr/>
        </p:nvCxnSpPr>
        <p:spPr>
          <a:xfrm>
            <a:off x="1673225" y="3033713"/>
            <a:ext cx="1433513" cy="592137"/>
          </a:xfrm>
          <a:prstGeom prst="straightConnector1">
            <a:avLst/>
          </a:prstGeom>
          <a:ln>
            <a:solidFill>
              <a:schemeClr val="accent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9236" name="TextBox 24"/>
          <p:cNvSpPr txBox="1">
            <a:spLocks noChangeArrowheads="1"/>
          </p:cNvSpPr>
          <p:nvPr/>
        </p:nvSpPr>
        <p:spPr bwMode="auto">
          <a:xfrm>
            <a:off x="411163" y="6237312"/>
            <a:ext cx="8372475"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n-GB" altLang="en-US" sz="1100" b="0">
                <a:latin typeface="Arial" panose="020B0604020202020204" pitchFamily="34" charset="0"/>
              </a:rPr>
              <a:t>Based on: Ridley-Duff R. J. and Bull, M. (2013) </a:t>
            </a:r>
            <a:r>
              <a:rPr lang="en-GB" altLang="en-US" sz="1100" b="0" i="1">
                <a:latin typeface="Arial" panose="020B0604020202020204" pitchFamily="34" charset="0"/>
              </a:rPr>
              <a:t>The FairShares Model: a communitarian pluralist approach to constituting social enterprises?, </a:t>
            </a:r>
            <a:r>
              <a:rPr lang="en-GB" altLang="en-US" sz="1100" b="0">
                <a:latin typeface="Arial" panose="020B0604020202020204" pitchFamily="34" charset="0"/>
              </a:rPr>
              <a:t>paper to ISBE Conference, Cardiff, 11</a:t>
            </a:r>
            <a:r>
              <a:rPr lang="en-GB" altLang="en-US" sz="1100" b="0" baseline="30000">
                <a:latin typeface="Arial" panose="020B0604020202020204" pitchFamily="34" charset="0"/>
              </a:rPr>
              <a:t>th</a:t>
            </a:r>
            <a:r>
              <a:rPr lang="en-GB" altLang="en-US" sz="1100" b="0">
                <a:latin typeface="Arial" panose="020B0604020202020204" pitchFamily="34" charset="0"/>
              </a:rPr>
              <a:t>-12</a:t>
            </a:r>
            <a:r>
              <a:rPr lang="en-GB" altLang="en-US" sz="1100" b="0" baseline="30000">
                <a:latin typeface="Arial" panose="020B0604020202020204" pitchFamily="34" charset="0"/>
              </a:rPr>
              <a:t>th</a:t>
            </a:r>
            <a:r>
              <a:rPr lang="en-GB" altLang="en-US" sz="1100" b="0">
                <a:latin typeface="Arial" panose="020B0604020202020204" pitchFamily="34" charset="0"/>
              </a:rPr>
              <a:t> November</a:t>
            </a:r>
          </a:p>
        </p:txBody>
      </p:sp>
      <p:sp>
        <p:nvSpPr>
          <p:cNvPr id="9237" name="TextBox 1"/>
          <p:cNvSpPr txBox="1">
            <a:spLocks noChangeArrowheads="1"/>
          </p:cNvSpPr>
          <p:nvPr/>
        </p:nvSpPr>
        <p:spPr bwMode="auto">
          <a:xfrm>
            <a:off x="280988" y="4664075"/>
            <a:ext cx="8634412" cy="1138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GB" altLang="en-US" sz="1800" dirty="0">
                <a:latin typeface="Arial" panose="020B0604020202020204" pitchFamily="34" charset="0"/>
              </a:rPr>
              <a:t>Intellectual Property: </a:t>
            </a:r>
            <a:r>
              <a:rPr lang="en-GB" altLang="en-US" sz="1800" b="0" dirty="0">
                <a:latin typeface="Arial" panose="020B0604020202020204" pitchFamily="34" charset="0"/>
              </a:rPr>
              <a:t>managed using Creative Commons licences.  </a:t>
            </a:r>
          </a:p>
          <a:p>
            <a:pPr eaLnBrk="1" hangingPunct="1">
              <a:spcBef>
                <a:spcPct val="0"/>
              </a:spcBef>
              <a:buFontTx/>
              <a:buNone/>
            </a:pPr>
            <a:endParaRPr lang="en-GB" altLang="en-US" sz="1800" b="0" dirty="0">
              <a:latin typeface="Arial" panose="020B0604020202020204" pitchFamily="34" charset="0"/>
            </a:endParaRPr>
          </a:p>
          <a:p>
            <a:pPr marL="342900" indent="-342900" eaLnBrk="1" hangingPunct="1">
              <a:spcBef>
                <a:spcPct val="0"/>
              </a:spcBef>
              <a:buFont typeface="+mj-lt"/>
              <a:buAutoNum type="arabicPeriod"/>
            </a:pPr>
            <a:r>
              <a:rPr lang="en-GB" altLang="en-US" sz="1600" b="0" i="1" dirty="0">
                <a:latin typeface="Arial" panose="020B0604020202020204" pitchFamily="34" charset="0"/>
              </a:rPr>
              <a:t>Created in-house</a:t>
            </a:r>
            <a:r>
              <a:rPr lang="en-GB" altLang="en-US" sz="1600" b="0" dirty="0">
                <a:latin typeface="Arial" panose="020B0604020202020204" pitchFamily="34" charset="0"/>
              </a:rPr>
              <a:t>: owned by groups of producers and consumers.</a:t>
            </a:r>
          </a:p>
          <a:p>
            <a:pPr marL="342900" indent="-342900" eaLnBrk="1" hangingPunct="1">
              <a:spcBef>
                <a:spcPct val="0"/>
              </a:spcBef>
              <a:buFont typeface="+mj-lt"/>
              <a:buAutoNum type="arabicPeriod"/>
            </a:pPr>
            <a:r>
              <a:rPr lang="en-GB" altLang="en-US" sz="1600" b="0" i="1" dirty="0">
                <a:latin typeface="Arial" panose="020B0604020202020204" pitchFamily="34" charset="0"/>
              </a:rPr>
              <a:t>Bought/acquired</a:t>
            </a:r>
            <a:r>
              <a:rPr lang="en-GB" altLang="en-US" sz="1600" b="0" dirty="0">
                <a:latin typeface="Arial" panose="020B0604020202020204" pitchFamily="34" charset="0"/>
              </a:rPr>
              <a:t>: owned collectively by Labour Shareholders, available to all members.</a:t>
            </a:r>
          </a:p>
        </p:txBody>
      </p:sp>
    </p:spTree>
    <p:extLst>
      <p:ext uri="{BB962C8B-B14F-4D97-AF65-F5344CB8AC3E}">
        <p14:creationId xmlns:p14="http://schemas.microsoft.com/office/powerpoint/2010/main" val="178903470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29"/>
                                        </p:tgtEl>
                                        <p:attrNameLst>
                                          <p:attrName>style.visibility</p:attrName>
                                        </p:attrNameLst>
                                      </p:cBhvr>
                                      <p:to>
                                        <p:strVal val="visible"/>
                                      </p:to>
                                    </p:set>
                                    <p:anim calcmode="lin" valueType="num">
                                      <p:cBhvr additive="base">
                                        <p:cTn id="7" dur="500" fill="hold"/>
                                        <p:tgtEl>
                                          <p:spTgt spid="129"/>
                                        </p:tgtEl>
                                        <p:attrNameLst>
                                          <p:attrName>ppt_x</p:attrName>
                                        </p:attrNameLst>
                                      </p:cBhvr>
                                      <p:tavLst>
                                        <p:tav tm="0">
                                          <p:val>
                                            <p:strVal val="#ppt_x"/>
                                          </p:val>
                                        </p:tav>
                                        <p:tav tm="100000">
                                          <p:val>
                                            <p:strVal val="#ppt_x"/>
                                          </p:val>
                                        </p:tav>
                                      </p:tavLst>
                                    </p:anim>
                                    <p:anim calcmode="lin" valueType="num">
                                      <p:cBhvr additive="base">
                                        <p:cTn id="8" dur="500" fill="hold"/>
                                        <p:tgtEl>
                                          <p:spTgt spid="129"/>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56"/>
                                        </p:tgtEl>
                                        <p:attrNameLst>
                                          <p:attrName>style.visibility</p:attrName>
                                        </p:attrNameLst>
                                      </p:cBhvr>
                                      <p:to>
                                        <p:strVal val="visible"/>
                                      </p:to>
                                    </p:set>
                                    <p:anim calcmode="lin" valueType="num">
                                      <p:cBhvr additive="base">
                                        <p:cTn id="12" dur="500" fill="hold"/>
                                        <p:tgtEl>
                                          <p:spTgt spid="56"/>
                                        </p:tgtEl>
                                        <p:attrNameLst>
                                          <p:attrName>ppt_x</p:attrName>
                                        </p:attrNameLst>
                                      </p:cBhvr>
                                      <p:tavLst>
                                        <p:tav tm="0">
                                          <p:val>
                                            <p:strVal val="#ppt_x"/>
                                          </p:val>
                                        </p:tav>
                                        <p:tav tm="100000">
                                          <p:val>
                                            <p:strVal val="#ppt_x"/>
                                          </p:val>
                                        </p:tav>
                                      </p:tavLst>
                                    </p:anim>
                                    <p:anim calcmode="lin" valueType="num">
                                      <p:cBhvr additive="base">
                                        <p:cTn id="13" dur="500" fill="hold"/>
                                        <p:tgtEl>
                                          <p:spTgt spid="56"/>
                                        </p:tgtEl>
                                        <p:attrNameLst>
                                          <p:attrName>ppt_y</p:attrName>
                                        </p:attrNameLst>
                                      </p:cBhvr>
                                      <p:tavLst>
                                        <p:tav tm="0">
                                          <p:val>
                                            <p:strVal val="1+#ppt_h/2"/>
                                          </p:val>
                                        </p:tav>
                                        <p:tav tm="100000">
                                          <p:val>
                                            <p:strVal val="#ppt_y"/>
                                          </p:val>
                                        </p:tav>
                                      </p:tavLst>
                                    </p:anim>
                                  </p:childTnLst>
                                </p:cTn>
                              </p:par>
                            </p:childTnLst>
                          </p:cTn>
                        </p:par>
                        <p:par>
                          <p:cTn id="14" fill="hold" nodeType="afterGroup">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128"/>
                                        </p:tgtEl>
                                        <p:attrNameLst>
                                          <p:attrName>style.visibility</p:attrName>
                                        </p:attrNameLst>
                                      </p:cBhvr>
                                      <p:to>
                                        <p:strVal val="visible"/>
                                      </p:to>
                                    </p:set>
                                    <p:anim calcmode="lin" valueType="num">
                                      <p:cBhvr additive="base">
                                        <p:cTn id="17" dur="500" fill="hold"/>
                                        <p:tgtEl>
                                          <p:spTgt spid="128"/>
                                        </p:tgtEl>
                                        <p:attrNameLst>
                                          <p:attrName>ppt_x</p:attrName>
                                        </p:attrNameLst>
                                      </p:cBhvr>
                                      <p:tavLst>
                                        <p:tav tm="0">
                                          <p:val>
                                            <p:strVal val="#ppt_x"/>
                                          </p:val>
                                        </p:tav>
                                        <p:tav tm="100000">
                                          <p:val>
                                            <p:strVal val="#ppt_x"/>
                                          </p:val>
                                        </p:tav>
                                      </p:tavLst>
                                    </p:anim>
                                    <p:anim calcmode="lin" valueType="num">
                                      <p:cBhvr additive="base">
                                        <p:cTn id="18" dur="500" fill="hold"/>
                                        <p:tgtEl>
                                          <p:spTgt spid="128"/>
                                        </p:tgtEl>
                                        <p:attrNameLst>
                                          <p:attrName>ppt_y</p:attrName>
                                        </p:attrNameLst>
                                      </p:cBhvr>
                                      <p:tavLst>
                                        <p:tav tm="0">
                                          <p:val>
                                            <p:strVal val="1+#ppt_h/2"/>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1"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500" fill="hold"/>
                                        <p:tgtEl>
                                          <p:spTgt spid="10"/>
                                        </p:tgtEl>
                                        <p:attrNameLst>
                                          <p:attrName>ppt_x</p:attrName>
                                        </p:attrNameLst>
                                      </p:cBhvr>
                                      <p:tavLst>
                                        <p:tav tm="0">
                                          <p:val>
                                            <p:strVal val="#ppt_x"/>
                                          </p:val>
                                        </p:tav>
                                        <p:tav tm="100000">
                                          <p:val>
                                            <p:strVal val="#ppt_x"/>
                                          </p:val>
                                        </p:tav>
                                      </p:tavLst>
                                    </p:anim>
                                    <p:anim calcmode="lin" valueType="num">
                                      <p:cBhvr additive="base">
                                        <p:cTn id="24" dur="500" fill="hold"/>
                                        <p:tgtEl>
                                          <p:spTgt spid="10"/>
                                        </p:tgtEl>
                                        <p:attrNameLst>
                                          <p:attrName>ppt_y</p:attrName>
                                        </p:attrNameLst>
                                      </p:cBhvr>
                                      <p:tavLst>
                                        <p:tav tm="0">
                                          <p:val>
                                            <p:strVal val="0-#ppt_h/2"/>
                                          </p:val>
                                        </p:tav>
                                        <p:tav tm="100000">
                                          <p:val>
                                            <p:strVal val="#ppt_y"/>
                                          </p:val>
                                        </p:tav>
                                      </p:tavLst>
                                    </p:anim>
                                  </p:childTnLst>
                                </p:cTn>
                              </p:par>
                              <p:par>
                                <p:cTn id="25" presetID="2" presetClass="entr" presetSubtype="1" fill="hold" grpId="0" nodeType="withEffect">
                                  <p:stCondLst>
                                    <p:cond delay="0"/>
                                  </p:stCondLst>
                                  <p:childTnLst>
                                    <p:set>
                                      <p:cBhvr>
                                        <p:cTn id="26" dur="1" fill="hold">
                                          <p:stCondLst>
                                            <p:cond delay="0"/>
                                          </p:stCondLst>
                                        </p:cTn>
                                        <p:tgtEl>
                                          <p:spTgt spid="32"/>
                                        </p:tgtEl>
                                        <p:attrNameLst>
                                          <p:attrName>style.visibility</p:attrName>
                                        </p:attrNameLst>
                                      </p:cBhvr>
                                      <p:to>
                                        <p:strVal val="visible"/>
                                      </p:to>
                                    </p:set>
                                    <p:anim calcmode="lin" valueType="num">
                                      <p:cBhvr additive="base">
                                        <p:cTn id="27" dur="500" fill="hold"/>
                                        <p:tgtEl>
                                          <p:spTgt spid="32"/>
                                        </p:tgtEl>
                                        <p:attrNameLst>
                                          <p:attrName>ppt_x</p:attrName>
                                        </p:attrNameLst>
                                      </p:cBhvr>
                                      <p:tavLst>
                                        <p:tav tm="0">
                                          <p:val>
                                            <p:strVal val="#ppt_x"/>
                                          </p:val>
                                        </p:tav>
                                        <p:tav tm="100000">
                                          <p:val>
                                            <p:strVal val="#ppt_x"/>
                                          </p:val>
                                        </p:tav>
                                      </p:tavLst>
                                    </p:anim>
                                    <p:anim calcmode="lin" valueType="num">
                                      <p:cBhvr additive="base">
                                        <p:cTn id="28" dur="500" fill="hold"/>
                                        <p:tgtEl>
                                          <p:spTgt spid="32"/>
                                        </p:tgtEl>
                                        <p:attrNameLst>
                                          <p:attrName>ppt_y</p:attrName>
                                        </p:attrNameLst>
                                      </p:cBhvr>
                                      <p:tavLst>
                                        <p:tav tm="0">
                                          <p:val>
                                            <p:strVal val="0-#ppt_h/2"/>
                                          </p:val>
                                        </p:tav>
                                        <p:tav tm="100000">
                                          <p:val>
                                            <p:strVal val="#ppt_y"/>
                                          </p:val>
                                        </p:tav>
                                      </p:tavLst>
                                    </p:anim>
                                  </p:childTnLst>
                                </p:cTn>
                              </p:par>
                            </p:childTnLst>
                          </p:cTn>
                        </p:par>
                      </p:childTnLst>
                    </p:cTn>
                  </p:par>
                  <p:par>
                    <p:cTn id="29" fill="hold" nodeType="clickPar">
                      <p:stCondLst>
                        <p:cond delay="indefinite"/>
                      </p:stCondLst>
                      <p:childTnLst>
                        <p:par>
                          <p:cTn id="30" fill="hold" nodeType="withGroup">
                            <p:stCondLst>
                              <p:cond delay="0"/>
                            </p:stCondLst>
                            <p:childTnLst>
                              <p:par>
                                <p:cTn id="31" presetID="2" presetClass="entr" presetSubtype="1" fill="hold" nodeType="clickEffect">
                                  <p:stCondLst>
                                    <p:cond delay="0"/>
                                  </p:stCondLst>
                                  <p:childTnLst>
                                    <p:set>
                                      <p:cBhvr>
                                        <p:cTn id="32" dur="1" fill="hold">
                                          <p:stCondLst>
                                            <p:cond delay="0"/>
                                          </p:stCondLst>
                                        </p:cTn>
                                        <p:tgtEl>
                                          <p:spTgt spid="15"/>
                                        </p:tgtEl>
                                        <p:attrNameLst>
                                          <p:attrName>style.visibility</p:attrName>
                                        </p:attrNameLst>
                                      </p:cBhvr>
                                      <p:to>
                                        <p:strVal val="visible"/>
                                      </p:to>
                                    </p:set>
                                    <p:anim calcmode="lin" valueType="num">
                                      <p:cBhvr additive="base">
                                        <p:cTn id="33" dur="500" fill="hold"/>
                                        <p:tgtEl>
                                          <p:spTgt spid="15"/>
                                        </p:tgtEl>
                                        <p:attrNameLst>
                                          <p:attrName>ppt_x</p:attrName>
                                        </p:attrNameLst>
                                      </p:cBhvr>
                                      <p:tavLst>
                                        <p:tav tm="0">
                                          <p:val>
                                            <p:strVal val="#ppt_x"/>
                                          </p:val>
                                        </p:tav>
                                        <p:tav tm="100000">
                                          <p:val>
                                            <p:strVal val="#ppt_x"/>
                                          </p:val>
                                        </p:tav>
                                      </p:tavLst>
                                    </p:anim>
                                    <p:anim calcmode="lin" valueType="num">
                                      <p:cBhvr additive="base">
                                        <p:cTn id="34" dur="500" fill="hold"/>
                                        <p:tgtEl>
                                          <p:spTgt spid="15"/>
                                        </p:tgtEl>
                                        <p:attrNameLst>
                                          <p:attrName>ppt_y</p:attrName>
                                        </p:attrNameLst>
                                      </p:cBhvr>
                                      <p:tavLst>
                                        <p:tav tm="0">
                                          <p:val>
                                            <p:strVal val="0-#ppt_h/2"/>
                                          </p:val>
                                        </p:tav>
                                        <p:tav tm="100000">
                                          <p:val>
                                            <p:strVal val="#ppt_y"/>
                                          </p:val>
                                        </p:tav>
                                      </p:tavLst>
                                    </p:anim>
                                  </p:childTnLst>
                                </p:cTn>
                              </p:par>
                              <p:par>
                                <p:cTn id="35" presetID="2" presetClass="entr" presetSubtype="1" fill="hold" grpId="0" nodeType="withEffect">
                                  <p:stCondLst>
                                    <p:cond delay="0"/>
                                  </p:stCondLst>
                                  <p:childTnLst>
                                    <p:set>
                                      <p:cBhvr>
                                        <p:cTn id="36" dur="1" fill="hold">
                                          <p:stCondLst>
                                            <p:cond delay="0"/>
                                          </p:stCondLst>
                                        </p:cTn>
                                        <p:tgtEl>
                                          <p:spTgt spid="34"/>
                                        </p:tgtEl>
                                        <p:attrNameLst>
                                          <p:attrName>style.visibility</p:attrName>
                                        </p:attrNameLst>
                                      </p:cBhvr>
                                      <p:to>
                                        <p:strVal val="visible"/>
                                      </p:to>
                                    </p:set>
                                    <p:anim calcmode="lin" valueType="num">
                                      <p:cBhvr additive="base">
                                        <p:cTn id="37" dur="500" fill="hold"/>
                                        <p:tgtEl>
                                          <p:spTgt spid="34"/>
                                        </p:tgtEl>
                                        <p:attrNameLst>
                                          <p:attrName>ppt_x</p:attrName>
                                        </p:attrNameLst>
                                      </p:cBhvr>
                                      <p:tavLst>
                                        <p:tav tm="0">
                                          <p:val>
                                            <p:strVal val="#ppt_x"/>
                                          </p:val>
                                        </p:tav>
                                        <p:tav tm="100000">
                                          <p:val>
                                            <p:strVal val="#ppt_x"/>
                                          </p:val>
                                        </p:tav>
                                      </p:tavLst>
                                    </p:anim>
                                    <p:anim calcmode="lin" valueType="num">
                                      <p:cBhvr additive="base">
                                        <p:cTn id="38" dur="500" fill="hold"/>
                                        <p:tgtEl>
                                          <p:spTgt spid="34"/>
                                        </p:tgtEl>
                                        <p:attrNameLst>
                                          <p:attrName>ppt_y</p:attrName>
                                        </p:attrNameLst>
                                      </p:cBhvr>
                                      <p:tavLst>
                                        <p:tav tm="0">
                                          <p:val>
                                            <p:strVal val="0-#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1" fill="hold" nodeType="clickEffect">
                                  <p:stCondLst>
                                    <p:cond delay="0"/>
                                  </p:stCondLst>
                                  <p:childTnLst>
                                    <p:set>
                                      <p:cBhvr>
                                        <p:cTn id="42" dur="1" fill="hold">
                                          <p:stCondLst>
                                            <p:cond delay="0"/>
                                          </p:stCondLst>
                                        </p:cTn>
                                        <p:tgtEl>
                                          <p:spTgt spid="12"/>
                                        </p:tgtEl>
                                        <p:attrNameLst>
                                          <p:attrName>style.visibility</p:attrName>
                                        </p:attrNameLst>
                                      </p:cBhvr>
                                      <p:to>
                                        <p:strVal val="visible"/>
                                      </p:to>
                                    </p:set>
                                    <p:anim calcmode="lin" valueType="num">
                                      <p:cBhvr additive="base">
                                        <p:cTn id="43" dur="500" fill="hold"/>
                                        <p:tgtEl>
                                          <p:spTgt spid="12"/>
                                        </p:tgtEl>
                                        <p:attrNameLst>
                                          <p:attrName>ppt_x</p:attrName>
                                        </p:attrNameLst>
                                      </p:cBhvr>
                                      <p:tavLst>
                                        <p:tav tm="0">
                                          <p:val>
                                            <p:strVal val="#ppt_x"/>
                                          </p:val>
                                        </p:tav>
                                        <p:tav tm="100000">
                                          <p:val>
                                            <p:strVal val="#ppt_x"/>
                                          </p:val>
                                        </p:tav>
                                      </p:tavLst>
                                    </p:anim>
                                    <p:anim calcmode="lin" valueType="num">
                                      <p:cBhvr additive="base">
                                        <p:cTn id="44" dur="500" fill="hold"/>
                                        <p:tgtEl>
                                          <p:spTgt spid="12"/>
                                        </p:tgtEl>
                                        <p:attrNameLst>
                                          <p:attrName>ppt_y</p:attrName>
                                        </p:attrNameLst>
                                      </p:cBhvr>
                                      <p:tavLst>
                                        <p:tav tm="0">
                                          <p:val>
                                            <p:strVal val="0-#ppt_h/2"/>
                                          </p:val>
                                        </p:tav>
                                        <p:tav tm="100000">
                                          <p:val>
                                            <p:strVal val="#ppt_y"/>
                                          </p:val>
                                        </p:tav>
                                      </p:tavLst>
                                    </p:anim>
                                  </p:childTnLst>
                                </p:cTn>
                              </p:par>
                              <p:par>
                                <p:cTn id="45" presetID="2" presetClass="entr" presetSubtype="1" fill="hold" grpId="0" nodeType="withEffect">
                                  <p:stCondLst>
                                    <p:cond delay="0"/>
                                  </p:stCondLst>
                                  <p:childTnLst>
                                    <p:set>
                                      <p:cBhvr>
                                        <p:cTn id="46" dur="1" fill="hold">
                                          <p:stCondLst>
                                            <p:cond delay="0"/>
                                          </p:stCondLst>
                                        </p:cTn>
                                        <p:tgtEl>
                                          <p:spTgt spid="33"/>
                                        </p:tgtEl>
                                        <p:attrNameLst>
                                          <p:attrName>style.visibility</p:attrName>
                                        </p:attrNameLst>
                                      </p:cBhvr>
                                      <p:to>
                                        <p:strVal val="visible"/>
                                      </p:to>
                                    </p:set>
                                    <p:anim calcmode="lin" valueType="num">
                                      <p:cBhvr additive="base">
                                        <p:cTn id="47" dur="500" fill="hold"/>
                                        <p:tgtEl>
                                          <p:spTgt spid="33"/>
                                        </p:tgtEl>
                                        <p:attrNameLst>
                                          <p:attrName>ppt_x</p:attrName>
                                        </p:attrNameLst>
                                      </p:cBhvr>
                                      <p:tavLst>
                                        <p:tav tm="0">
                                          <p:val>
                                            <p:strVal val="#ppt_x"/>
                                          </p:val>
                                        </p:tav>
                                        <p:tav tm="100000">
                                          <p:val>
                                            <p:strVal val="#ppt_x"/>
                                          </p:val>
                                        </p:tav>
                                      </p:tavLst>
                                    </p:anim>
                                    <p:anim calcmode="lin" valueType="num">
                                      <p:cBhvr additive="base">
                                        <p:cTn id="48" dur="500" fill="hold"/>
                                        <p:tgtEl>
                                          <p:spTgt spid="33"/>
                                        </p:tgtEl>
                                        <p:attrNameLst>
                                          <p:attrName>ppt_y</p:attrName>
                                        </p:attrNameLst>
                                      </p:cBhvr>
                                      <p:tavLst>
                                        <p:tav tm="0">
                                          <p:val>
                                            <p:strVal val="0-#ppt_h/2"/>
                                          </p:val>
                                        </p:tav>
                                        <p:tav tm="100000">
                                          <p:val>
                                            <p:strVal val="#ppt_y"/>
                                          </p:val>
                                        </p:tav>
                                      </p:tavLst>
                                    </p:anim>
                                  </p:childTnLst>
                                </p:cTn>
                              </p:par>
                            </p:childTnLst>
                          </p:cTn>
                        </p:par>
                      </p:childTnLst>
                    </p:cTn>
                  </p:par>
                  <p:par>
                    <p:cTn id="49" fill="hold" nodeType="clickPar">
                      <p:stCondLst>
                        <p:cond delay="indefinite"/>
                      </p:stCondLst>
                      <p:childTnLst>
                        <p:par>
                          <p:cTn id="50" fill="hold" nodeType="withGroup">
                            <p:stCondLst>
                              <p:cond delay="0"/>
                            </p:stCondLst>
                            <p:childTnLst>
                              <p:par>
                                <p:cTn id="51" presetID="2" presetClass="entr" presetSubtype="4" fill="hold" grpId="0" nodeType="clickEffect">
                                  <p:stCondLst>
                                    <p:cond delay="0"/>
                                  </p:stCondLst>
                                  <p:childTnLst>
                                    <p:set>
                                      <p:cBhvr>
                                        <p:cTn id="52" dur="1" fill="hold">
                                          <p:stCondLst>
                                            <p:cond delay="0"/>
                                          </p:stCondLst>
                                        </p:cTn>
                                        <p:tgtEl>
                                          <p:spTgt spid="35"/>
                                        </p:tgtEl>
                                        <p:attrNameLst>
                                          <p:attrName>style.visibility</p:attrName>
                                        </p:attrNameLst>
                                      </p:cBhvr>
                                      <p:to>
                                        <p:strVal val="visible"/>
                                      </p:to>
                                    </p:set>
                                    <p:anim calcmode="lin" valueType="num">
                                      <p:cBhvr additive="base">
                                        <p:cTn id="53" dur="500" fill="hold"/>
                                        <p:tgtEl>
                                          <p:spTgt spid="35"/>
                                        </p:tgtEl>
                                        <p:attrNameLst>
                                          <p:attrName>ppt_x</p:attrName>
                                        </p:attrNameLst>
                                      </p:cBhvr>
                                      <p:tavLst>
                                        <p:tav tm="0">
                                          <p:val>
                                            <p:strVal val="#ppt_x"/>
                                          </p:val>
                                        </p:tav>
                                        <p:tav tm="100000">
                                          <p:val>
                                            <p:strVal val="#ppt_x"/>
                                          </p:val>
                                        </p:tav>
                                      </p:tavLst>
                                    </p:anim>
                                    <p:anim calcmode="lin" valueType="num">
                                      <p:cBhvr additive="base">
                                        <p:cTn id="54" dur="500" fill="hold"/>
                                        <p:tgtEl>
                                          <p:spTgt spid="35"/>
                                        </p:tgtEl>
                                        <p:attrNameLst>
                                          <p:attrName>ppt_y</p:attrName>
                                        </p:attrNameLst>
                                      </p:cBhvr>
                                      <p:tavLst>
                                        <p:tav tm="0">
                                          <p:val>
                                            <p:strVal val="1+#ppt_h/2"/>
                                          </p:val>
                                        </p:tav>
                                        <p:tav tm="100000">
                                          <p:val>
                                            <p:strVal val="#ppt_y"/>
                                          </p:val>
                                        </p:tav>
                                      </p:tavLst>
                                    </p:anim>
                                  </p:childTnLst>
                                </p:cTn>
                              </p:par>
                              <p:par>
                                <p:cTn id="55" presetID="2" presetClass="entr" presetSubtype="4" fill="hold" nodeType="withEffect">
                                  <p:stCondLst>
                                    <p:cond delay="0"/>
                                  </p:stCondLst>
                                  <p:childTnLst>
                                    <p:set>
                                      <p:cBhvr>
                                        <p:cTn id="56" dur="1" fill="hold">
                                          <p:stCondLst>
                                            <p:cond delay="0"/>
                                          </p:stCondLst>
                                        </p:cTn>
                                        <p:tgtEl>
                                          <p:spTgt spid="3"/>
                                        </p:tgtEl>
                                        <p:attrNameLst>
                                          <p:attrName>style.visibility</p:attrName>
                                        </p:attrNameLst>
                                      </p:cBhvr>
                                      <p:to>
                                        <p:strVal val="visible"/>
                                      </p:to>
                                    </p:set>
                                    <p:anim calcmode="lin" valueType="num">
                                      <p:cBhvr additive="base">
                                        <p:cTn id="57" dur="500" fill="hold"/>
                                        <p:tgtEl>
                                          <p:spTgt spid="3"/>
                                        </p:tgtEl>
                                        <p:attrNameLst>
                                          <p:attrName>ppt_x</p:attrName>
                                        </p:attrNameLst>
                                      </p:cBhvr>
                                      <p:tavLst>
                                        <p:tav tm="0">
                                          <p:val>
                                            <p:strVal val="#ppt_x"/>
                                          </p:val>
                                        </p:tav>
                                        <p:tav tm="100000">
                                          <p:val>
                                            <p:strVal val="#ppt_x"/>
                                          </p:val>
                                        </p:tav>
                                      </p:tavLst>
                                    </p:anim>
                                    <p:anim calcmode="lin" valueType="num">
                                      <p:cBhvr additive="base">
                                        <p:cTn id="58" dur="500" fill="hold"/>
                                        <p:tgtEl>
                                          <p:spTgt spid="3"/>
                                        </p:tgtEl>
                                        <p:attrNameLst>
                                          <p:attrName>ppt_y</p:attrName>
                                        </p:attrNameLst>
                                      </p:cBhvr>
                                      <p:tavLst>
                                        <p:tav tm="0">
                                          <p:val>
                                            <p:strVal val="1+#ppt_h/2"/>
                                          </p:val>
                                        </p:tav>
                                        <p:tav tm="100000">
                                          <p:val>
                                            <p:strVal val="#ppt_y"/>
                                          </p:val>
                                        </p:tav>
                                      </p:tavLst>
                                    </p:anim>
                                  </p:childTnLst>
                                </p:cTn>
                              </p:par>
                              <p:par>
                                <p:cTn id="59" presetID="2" presetClass="entr" presetSubtype="4" fill="hold" nodeType="withEffect">
                                  <p:stCondLst>
                                    <p:cond delay="0"/>
                                  </p:stCondLst>
                                  <p:childTnLst>
                                    <p:set>
                                      <p:cBhvr>
                                        <p:cTn id="60" dur="1" fill="hold">
                                          <p:stCondLst>
                                            <p:cond delay="0"/>
                                          </p:stCondLst>
                                        </p:cTn>
                                        <p:tgtEl>
                                          <p:spTgt spid="24"/>
                                        </p:tgtEl>
                                        <p:attrNameLst>
                                          <p:attrName>style.visibility</p:attrName>
                                        </p:attrNameLst>
                                      </p:cBhvr>
                                      <p:to>
                                        <p:strVal val="visible"/>
                                      </p:to>
                                    </p:set>
                                    <p:anim calcmode="lin" valueType="num">
                                      <p:cBhvr additive="base">
                                        <p:cTn id="61" dur="500" fill="hold"/>
                                        <p:tgtEl>
                                          <p:spTgt spid="24"/>
                                        </p:tgtEl>
                                        <p:attrNameLst>
                                          <p:attrName>ppt_x</p:attrName>
                                        </p:attrNameLst>
                                      </p:cBhvr>
                                      <p:tavLst>
                                        <p:tav tm="0">
                                          <p:val>
                                            <p:strVal val="#ppt_x"/>
                                          </p:val>
                                        </p:tav>
                                        <p:tav tm="100000">
                                          <p:val>
                                            <p:strVal val="#ppt_x"/>
                                          </p:val>
                                        </p:tav>
                                      </p:tavLst>
                                    </p:anim>
                                    <p:anim calcmode="lin" valueType="num">
                                      <p:cBhvr additive="base">
                                        <p:cTn id="62" dur="500" fill="hold"/>
                                        <p:tgtEl>
                                          <p:spTgt spid="24"/>
                                        </p:tgtEl>
                                        <p:attrNameLst>
                                          <p:attrName>ppt_y</p:attrName>
                                        </p:attrNameLst>
                                      </p:cBhvr>
                                      <p:tavLst>
                                        <p:tav tm="0">
                                          <p:val>
                                            <p:strVal val="1+#ppt_h/2"/>
                                          </p:val>
                                        </p:tav>
                                        <p:tav tm="100000">
                                          <p:val>
                                            <p:strVal val="#ppt_y"/>
                                          </p:val>
                                        </p:tav>
                                      </p:tavLst>
                                    </p:anim>
                                  </p:childTnLst>
                                </p:cTn>
                              </p:par>
                              <p:par>
                                <p:cTn id="63" presetID="2" presetClass="entr" presetSubtype="4" fill="hold" nodeType="withEffect">
                                  <p:stCondLst>
                                    <p:cond delay="0"/>
                                  </p:stCondLst>
                                  <p:childTnLst>
                                    <p:set>
                                      <p:cBhvr>
                                        <p:cTn id="64" dur="1" fill="hold">
                                          <p:stCondLst>
                                            <p:cond delay="0"/>
                                          </p:stCondLst>
                                        </p:cTn>
                                        <p:tgtEl>
                                          <p:spTgt spid="26"/>
                                        </p:tgtEl>
                                        <p:attrNameLst>
                                          <p:attrName>style.visibility</p:attrName>
                                        </p:attrNameLst>
                                      </p:cBhvr>
                                      <p:to>
                                        <p:strVal val="visible"/>
                                      </p:to>
                                    </p:set>
                                    <p:anim calcmode="lin" valueType="num">
                                      <p:cBhvr additive="base">
                                        <p:cTn id="65" dur="500" fill="hold"/>
                                        <p:tgtEl>
                                          <p:spTgt spid="26"/>
                                        </p:tgtEl>
                                        <p:attrNameLst>
                                          <p:attrName>ppt_x</p:attrName>
                                        </p:attrNameLst>
                                      </p:cBhvr>
                                      <p:tavLst>
                                        <p:tav tm="0">
                                          <p:val>
                                            <p:strVal val="#ppt_x"/>
                                          </p:val>
                                        </p:tav>
                                        <p:tav tm="100000">
                                          <p:val>
                                            <p:strVal val="#ppt_x"/>
                                          </p:val>
                                        </p:tav>
                                      </p:tavLst>
                                    </p:anim>
                                    <p:anim calcmode="lin" valueType="num">
                                      <p:cBhvr additive="base">
                                        <p:cTn id="66"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67" fill="hold" nodeType="clickPar">
                      <p:stCondLst>
                        <p:cond delay="indefinite"/>
                      </p:stCondLst>
                      <p:childTnLst>
                        <p:par>
                          <p:cTn id="68" fill="hold" nodeType="withGroup">
                            <p:stCondLst>
                              <p:cond delay="0"/>
                            </p:stCondLst>
                            <p:childTnLst>
                              <p:par>
                                <p:cTn id="69" presetID="10" presetClass="entr" presetSubtype="0" fill="hold" grpId="0" nodeType="clickEffect">
                                  <p:stCondLst>
                                    <p:cond delay="0"/>
                                  </p:stCondLst>
                                  <p:childTnLst>
                                    <p:set>
                                      <p:cBhvr>
                                        <p:cTn id="70" dur="1" fill="hold">
                                          <p:stCondLst>
                                            <p:cond delay="0"/>
                                          </p:stCondLst>
                                        </p:cTn>
                                        <p:tgtEl>
                                          <p:spTgt spid="37"/>
                                        </p:tgtEl>
                                        <p:attrNameLst>
                                          <p:attrName>style.visibility</p:attrName>
                                        </p:attrNameLst>
                                      </p:cBhvr>
                                      <p:to>
                                        <p:strVal val="visible"/>
                                      </p:to>
                                    </p:set>
                                    <p:animEffect transition="in" filter="fade">
                                      <p:cBhvr>
                                        <p:cTn id="71" dur="500"/>
                                        <p:tgtEl>
                                          <p:spTgt spid="37"/>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48"/>
                                        </p:tgtEl>
                                        <p:attrNameLst>
                                          <p:attrName>style.visibility</p:attrName>
                                        </p:attrNameLst>
                                      </p:cBhvr>
                                      <p:to>
                                        <p:strVal val="visible"/>
                                      </p:to>
                                    </p:set>
                                    <p:animEffect transition="in" filter="fade">
                                      <p:cBhvr>
                                        <p:cTn id="74" dur="500"/>
                                        <p:tgtEl>
                                          <p:spTgt spid="48"/>
                                        </p:tgtEl>
                                      </p:cBhvr>
                                    </p:animEffect>
                                  </p:childTnLst>
                                </p:cTn>
                              </p:par>
                            </p:childTnLst>
                          </p:cTn>
                        </p:par>
                      </p:childTnLst>
                    </p:cTn>
                  </p:par>
                  <p:par>
                    <p:cTn id="75" fill="hold" nodeType="clickPar">
                      <p:stCondLst>
                        <p:cond delay="indefinite"/>
                      </p:stCondLst>
                      <p:childTnLst>
                        <p:par>
                          <p:cTn id="76" fill="hold" nodeType="withGroup">
                            <p:stCondLst>
                              <p:cond delay="0"/>
                            </p:stCondLst>
                            <p:childTnLst>
                              <p:par>
                                <p:cTn id="77" presetID="2" presetClass="entr" presetSubtype="4" fill="hold" grpId="0" nodeType="clickEffect">
                                  <p:stCondLst>
                                    <p:cond delay="0"/>
                                  </p:stCondLst>
                                  <p:childTnLst>
                                    <p:set>
                                      <p:cBhvr>
                                        <p:cTn id="78" dur="1" fill="hold">
                                          <p:stCondLst>
                                            <p:cond delay="0"/>
                                          </p:stCondLst>
                                        </p:cTn>
                                        <p:tgtEl>
                                          <p:spTgt spid="36"/>
                                        </p:tgtEl>
                                        <p:attrNameLst>
                                          <p:attrName>style.visibility</p:attrName>
                                        </p:attrNameLst>
                                      </p:cBhvr>
                                      <p:to>
                                        <p:strVal val="visible"/>
                                      </p:to>
                                    </p:set>
                                    <p:anim calcmode="lin" valueType="num">
                                      <p:cBhvr additive="base">
                                        <p:cTn id="79" dur="500" fill="hold"/>
                                        <p:tgtEl>
                                          <p:spTgt spid="36"/>
                                        </p:tgtEl>
                                        <p:attrNameLst>
                                          <p:attrName>ppt_x</p:attrName>
                                        </p:attrNameLst>
                                      </p:cBhvr>
                                      <p:tavLst>
                                        <p:tav tm="0">
                                          <p:val>
                                            <p:strVal val="#ppt_x"/>
                                          </p:val>
                                        </p:tav>
                                        <p:tav tm="100000">
                                          <p:val>
                                            <p:strVal val="#ppt_x"/>
                                          </p:val>
                                        </p:tav>
                                      </p:tavLst>
                                    </p:anim>
                                    <p:anim calcmode="lin" valueType="num">
                                      <p:cBhvr additive="base">
                                        <p:cTn id="80" dur="500" fill="hold"/>
                                        <p:tgtEl>
                                          <p:spTgt spid="36"/>
                                        </p:tgtEl>
                                        <p:attrNameLst>
                                          <p:attrName>ppt_y</p:attrName>
                                        </p:attrNameLst>
                                      </p:cBhvr>
                                      <p:tavLst>
                                        <p:tav tm="0">
                                          <p:val>
                                            <p:strVal val="1+#ppt_h/2"/>
                                          </p:val>
                                        </p:tav>
                                        <p:tav tm="100000">
                                          <p:val>
                                            <p:strVal val="#ppt_y"/>
                                          </p:val>
                                        </p:tav>
                                      </p:tavLst>
                                    </p:anim>
                                  </p:childTnLst>
                                </p:cTn>
                              </p:par>
                              <p:par>
                                <p:cTn id="81" presetID="2" presetClass="entr" presetSubtype="4" fill="hold" nodeType="withEffect">
                                  <p:stCondLst>
                                    <p:cond delay="0"/>
                                  </p:stCondLst>
                                  <p:childTnLst>
                                    <p:set>
                                      <p:cBhvr>
                                        <p:cTn id="82" dur="1" fill="hold">
                                          <p:stCondLst>
                                            <p:cond delay="0"/>
                                          </p:stCondLst>
                                        </p:cTn>
                                        <p:tgtEl>
                                          <p:spTgt spid="18"/>
                                        </p:tgtEl>
                                        <p:attrNameLst>
                                          <p:attrName>style.visibility</p:attrName>
                                        </p:attrNameLst>
                                      </p:cBhvr>
                                      <p:to>
                                        <p:strVal val="visible"/>
                                      </p:to>
                                    </p:set>
                                    <p:anim calcmode="lin" valueType="num">
                                      <p:cBhvr additive="base">
                                        <p:cTn id="83" dur="500" fill="hold"/>
                                        <p:tgtEl>
                                          <p:spTgt spid="18"/>
                                        </p:tgtEl>
                                        <p:attrNameLst>
                                          <p:attrName>ppt_x</p:attrName>
                                        </p:attrNameLst>
                                      </p:cBhvr>
                                      <p:tavLst>
                                        <p:tav tm="0">
                                          <p:val>
                                            <p:strVal val="#ppt_x"/>
                                          </p:val>
                                        </p:tav>
                                        <p:tav tm="100000">
                                          <p:val>
                                            <p:strVal val="#ppt_x"/>
                                          </p:val>
                                        </p:tav>
                                      </p:tavLst>
                                    </p:anim>
                                    <p:anim calcmode="lin" valueType="num">
                                      <p:cBhvr additive="base">
                                        <p:cTn id="84"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32" grpId="0" animBg="1"/>
      <p:bldP spid="56" grpId="0" animBg="1"/>
      <p:bldP spid="128" grpId="0" animBg="1"/>
      <p:bldP spid="129" grpId="0" animBg="1"/>
      <p:bldP spid="33" grpId="0" animBg="1"/>
      <p:bldP spid="34" grpId="0" animBg="1"/>
      <p:bldP spid="35" grpId="0" animBg="1"/>
      <p:bldP spid="36" grpId="0" animBg="1"/>
      <p:bldP spid="3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274638"/>
            <a:ext cx="8640960" cy="1143000"/>
          </a:xfrm>
        </p:spPr>
        <p:txBody>
          <a:bodyPr/>
          <a:lstStyle/>
          <a:p>
            <a:r>
              <a:rPr lang="en-GB" sz="3200" dirty="0"/>
              <a:t>Developing a </a:t>
            </a:r>
            <a:r>
              <a:rPr lang="en-GB" sz="3200" dirty="0">
                <a:hlinkClick r:id="rId3"/>
              </a:rPr>
              <a:t>FairShares Lab</a:t>
            </a:r>
            <a:endParaRPr lang="en-GB" sz="3200" dirty="0"/>
          </a:p>
        </p:txBody>
      </p:sp>
      <p:pic>
        <p:nvPicPr>
          <p:cNvPr id="5" name="Picture 4">
            <a:extLst>
              <a:ext uri="{FF2B5EF4-FFF2-40B4-BE49-F238E27FC236}">
                <a16:creationId xmlns:a16="http://schemas.microsoft.com/office/drawing/2014/main" id="{0A0E0ED9-9475-46D0-8176-A03B08E9451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127" y="1398984"/>
            <a:ext cx="9143001" cy="5486400"/>
          </a:xfrm>
          <a:prstGeom prst="rect">
            <a:avLst/>
          </a:prstGeom>
        </p:spPr>
      </p:pic>
    </p:spTree>
    <p:custDataLst>
      <p:tags r:id="rId1"/>
    </p:custDataLst>
    <p:extLst>
      <p:ext uri="{BB962C8B-B14F-4D97-AF65-F5344CB8AC3E}">
        <p14:creationId xmlns:p14="http://schemas.microsoft.com/office/powerpoint/2010/main" val="2864718940"/>
      </p:ext>
    </p:extLst>
  </p:cSld>
  <p:clrMapOvr>
    <a:masterClrMapping/>
  </p:clrMapOvr>
  <mc:AlternateContent xmlns:mc="http://schemas.openxmlformats.org/markup-compatibility/2006" xmlns:p14="http://schemas.microsoft.com/office/powerpoint/2010/main">
    <mc:Choice Requires="p14">
      <p:transition spd="slow" p14:dur="2000" advTm="41792"/>
    </mc:Choice>
    <mc:Fallback xmlns="">
      <p:transition spd="slow" advTm="41792"/>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274638"/>
            <a:ext cx="8640960" cy="1143000"/>
          </a:xfrm>
        </p:spPr>
        <p:txBody>
          <a:bodyPr/>
          <a:lstStyle/>
          <a:p>
            <a:r>
              <a:rPr lang="en-GB" sz="3200" dirty="0"/>
              <a:t>Developing a FairShares Lab</a:t>
            </a:r>
          </a:p>
        </p:txBody>
      </p:sp>
      <p:pic>
        <p:nvPicPr>
          <p:cNvPr id="4" name="Picture 3">
            <a:extLst>
              <a:ext uri="{FF2B5EF4-FFF2-40B4-BE49-F238E27FC236}">
                <a16:creationId xmlns:a16="http://schemas.microsoft.com/office/drawing/2014/main" id="{8010FB48-333C-4000-8380-AE49E96682F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72431"/>
            <a:ext cx="9144000" cy="5486400"/>
          </a:xfrm>
          <a:prstGeom prst="rect">
            <a:avLst/>
          </a:prstGeom>
        </p:spPr>
      </p:pic>
    </p:spTree>
    <p:custDataLst>
      <p:tags r:id="rId1"/>
    </p:custDataLst>
    <p:extLst>
      <p:ext uri="{BB962C8B-B14F-4D97-AF65-F5344CB8AC3E}">
        <p14:creationId xmlns:p14="http://schemas.microsoft.com/office/powerpoint/2010/main" val="1005673071"/>
      </p:ext>
    </p:extLst>
  </p:cSld>
  <p:clrMapOvr>
    <a:masterClrMapping/>
  </p:clrMapOvr>
  <mc:AlternateContent xmlns:mc="http://schemas.openxmlformats.org/markup-compatibility/2006" xmlns:p14="http://schemas.microsoft.com/office/powerpoint/2010/main">
    <mc:Choice Requires="p14">
      <p:transition spd="slow" p14:dur="2000" advTm="41792"/>
    </mc:Choice>
    <mc:Fallback xmlns="">
      <p:transition spd="slow" advTm="41792"/>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274638"/>
            <a:ext cx="8640960" cy="1143000"/>
          </a:xfrm>
        </p:spPr>
        <p:txBody>
          <a:bodyPr/>
          <a:lstStyle/>
          <a:p>
            <a:r>
              <a:rPr lang="en-GB" sz="3200" dirty="0"/>
              <a:t>Developing a FairShares Lab</a:t>
            </a:r>
          </a:p>
        </p:txBody>
      </p:sp>
      <p:pic>
        <p:nvPicPr>
          <p:cNvPr id="5" name="Picture 4">
            <a:extLst>
              <a:ext uri="{FF2B5EF4-FFF2-40B4-BE49-F238E27FC236}">
                <a16:creationId xmlns:a16="http://schemas.microsoft.com/office/drawing/2014/main" id="{4B5537F6-821B-4259-A815-5EE2F78A0BF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38944"/>
            <a:ext cx="9144000" cy="5486400"/>
          </a:xfrm>
          <a:prstGeom prst="rect">
            <a:avLst/>
          </a:prstGeom>
        </p:spPr>
      </p:pic>
    </p:spTree>
    <p:custDataLst>
      <p:tags r:id="rId1"/>
    </p:custDataLst>
    <p:extLst>
      <p:ext uri="{BB962C8B-B14F-4D97-AF65-F5344CB8AC3E}">
        <p14:creationId xmlns:p14="http://schemas.microsoft.com/office/powerpoint/2010/main" val="449059077"/>
      </p:ext>
    </p:extLst>
  </p:cSld>
  <p:clrMapOvr>
    <a:masterClrMapping/>
  </p:clrMapOvr>
  <mc:AlternateContent xmlns:mc="http://schemas.openxmlformats.org/markup-compatibility/2006" xmlns:p14="http://schemas.microsoft.com/office/powerpoint/2010/main">
    <mc:Choice Requires="p14">
      <p:transition spd="slow" p14:dur="2000" advTm="41792"/>
    </mc:Choice>
    <mc:Fallback xmlns="">
      <p:transition spd="slow" advTm="41792"/>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274638"/>
            <a:ext cx="8640960" cy="1143000"/>
          </a:xfrm>
        </p:spPr>
        <p:txBody>
          <a:bodyPr/>
          <a:lstStyle/>
          <a:p>
            <a:r>
              <a:rPr lang="en-GB" sz="3200" dirty="0"/>
              <a:t>Developing a FairShares Lab</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4044" y="1276267"/>
            <a:ext cx="8508436" cy="5105061"/>
          </a:xfrm>
          <a:prstGeom prst="rect">
            <a:avLst/>
          </a:prstGeom>
        </p:spPr>
      </p:pic>
    </p:spTree>
    <p:custDataLst>
      <p:tags r:id="rId1"/>
    </p:custDataLst>
    <p:extLst>
      <p:ext uri="{BB962C8B-B14F-4D97-AF65-F5344CB8AC3E}">
        <p14:creationId xmlns:p14="http://schemas.microsoft.com/office/powerpoint/2010/main" val="360577610"/>
      </p:ext>
    </p:extLst>
  </p:cSld>
  <p:clrMapOvr>
    <a:masterClrMapping/>
  </p:clrMapOvr>
  <mc:AlternateContent xmlns:mc="http://schemas.openxmlformats.org/markup-compatibility/2006" xmlns:p14="http://schemas.microsoft.com/office/powerpoint/2010/main">
    <mc:Choice Requires="p14">
      <p:transition spd="slow" p14:dur="2000" advTm="41792"/>
    </mc:Choice>
    <mc:Fallback xmlns="">
      <p:transition spd="slow" advTm="41792"/>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107504" y="299120"/>
            <a:ext cx="8496944" cy="609600"/>
          </a:xfrm>
        </p:spPr>
        <p:txBody>
          <a:bodyPr/>
          <a:lstStyle/>
          <a:p>
            <a:pPr eaLnBrk="1" hangingPunct="1"/>
            <a:r>
              <a:rPr lang="en-GB" altLang="en-US" sz="3200" dirty="0">
                <a:ea typeface="Batang" pitchFamily="18" charset="-127"/>
                <a:cs typeface="Arial" panose="020B0604020202020204" pitchFamily="34" charset="0"/>
              </a:rPr>
              <a:t>FairShares and Sustainability</a:t>
            </a:r>
          </a:p>
        </p:txBody>
      </p:sp>
      <p:graphicFrame>
        <p:nvGraphicFramePr>
          <p:cNvPr id="4" name="Table 3">
            <a:extLst>
              <a:ext uri="{FF2B5EF4-FFF2-40B4-BE49-F238E27FC236}">
                <a16:creationId xmlns:a16="http://schemas.microsoft.com/office/drawing/2014/main" id="{E435AC33-27F1-443C-993F-1687358F8C07}"/>
              </a:ext>
            </a:extLst>
          </p:cNvPr>
          <p:cNvGraphicFramePr>
            <a:graphicFrameLocks noGrp="1"/>
          </p:cNvGraphicFramePr>
          <p:nvPr>
            <p:extLst>
              <p:ext uri="{D42A27DB-BD31-4B8C-83A1-F6EECF244321}">
                <p14:modId xmlns:p14="http://schemas.microsoft.com/office/powerpoint/2010/main" val="3058972461"/>
              </p:ext>
            </p:extLst>
          </p:nvPr>
        </p:nvGraphicFramePr>
        <p:xfrm>
          <a:off x="395536" y="1052736"/>
          <a:ext cx="8352928" cy="4896832"/>
        </p:xfrm>
        <a:graphic>
          <a:graphicData uri="http://schemas.openxmlformats.org/drawingml/2006/table">
            <a:tbl>
              <a:tblPr firstRow="1" bandRow="1">
                <a:tableStyleId>{5C22544A-7EE6-4342-B048-85BDC9FD1C3A}</a:tableStyleId>
              </a:tblPr>
              <a:tblGrid>
                <a:gridCol w="1598989">
                  <a:extLst>
                    <a:ext uri="{9D8B030D-6E8A-4147-A177-3AD203B41FA5}">
                      <a16:colId xmlns:a16="http://schemas.microsoft.com/office/drawing/2014/main" val="20000"/>
                    </a:ext>
                  </a:extLst>
                </a:gridCol>
                <a:gridCol w="954620">
                  <a:extLst>
                    <a:ext uri="{9D8B030D-6E8A-4147-A177-3AD203B41FA5}">
                      <a16:colId xmlns:a16="http://schemas.microsoft.com/office/drawing/2014/main" val="20001"/>
                    </a:ext>
                  </a:extLst>
                </a:gridCol>
                <a:gridCol w="5799319">
                  <a:extLst>
                    <a:ext uri="{9D8B030D-6E8A-4147-A177-3AD203B41FA5}">
                      <a16:colId xmlns:a16="http://schemas.microsoft.com/office/drawing/2014/main" val="20002"/>
                    </a:ext>
                  </a:extLst>
                </a:gridCol>
              </a:tblGrid>
              <a:tr h="470685">
                <a:tc>
                  <a:txBody>
                    <a:bodyPr/>
                    <a:lstStyle/>
                    <a:p>
                      <a:r>
                        <a:rPr lang="en-GB" sz="1600" dirty="0">
                          <a:solidFill>
                            <a:schemeClr val="accent2"/>
                          </a:solidFill>
                        </a:rPr>
                        <a:t>Group</a:t>
                      </a:r>
                    </a:p>
                  </a:txBody>
                  <a:tcPr/>
                </a:tc>
                <a:tc gridSpan="2">
                  <a:txBody>
                    <a:bodyPr/>
                    <a:lstStyle/>
                    <a:p>
                      <a:r>
                        <a:rPr lang="en-GB" sz="1600" dirty="0">
                          <a:solidFill>
                            <a:schemeClr val="accent2"/>
                          </a:solidFill>
                        </a:rPr>
                        <a:t>United Nations - Sustainable Development Goals</a:t>
                      </a:r>
                    </a:p>
                  </a:txBody>
                  <a:tcPr/>
                </a:tc>
                <a:tc hMerge="1">
                  <a:txBody>
                    <a:bodyPr/>
                    <a:lstStyle/>
                    <a:p>
                      <a:endParaRPr lang="en-GB" sz="1600" dirty="0">
                        <a:solidFill>
                          <a:schemeClr val="accent2"/>
                        </a:solidFill>
                      </a:endParaRPr>
                    </a:p>
                  </a:txBody>
                  <a:tcPr/>
                </a:tc>
                <a:extLst>
                  <a:ext uri="{0D108BD9-81ED-4DB2-BD59-A6C34878D82A}">
                    <a16:rowId xmlns:a16="http://schemas.microsoft.com/office/drawing/2014/main" val="10000"/>
                  </a:ext>
                </a:extLst>
              </a:tr>
              <a:tr h="1005056">
                <a:tc>
                  <a:txBody>
                    <a:bodyPr/>
                    <a:lstStyle/>
                    <a:p>
                      <a:r>
                        <a:rPr lang="en-GB" sz="1400" dirty="0"/>
                        <a:t>Addressing Poverty and Inequality</a:t>
                      </a:r>
                    </a:p>
                  </a:txBody>
                  <a:tcPr/>
                </a:tc>
                <a:tc>
                  <a:txBody>
                    <a:bodyPr/>
                    <a:lstStyle/>
                    <a:p>
                      <a:r>
                        <a:rPr lang="en-GB" sz="1400" dirty="0"/>
                        <a:t>1, 2, 5, 10</a:t>
                      </a:r>
                    </a:p>
                  </a:txBody>
                  <a:tcPr/>
                </a:tc>
                <a:tc row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400" b="1" dirty="0"/>
                        <a:t>FairShares Value &amp; Principle</a:t>
                      </a:r>
                      <a:r>
                        <a:rPr lang="en-GB" sz="1400" b="1" baseline="0" dirty="0"/>
                        <a:t> </a:t>
                      </a:r>
                      <a:r>
                        <a:rPr lang="en-GB" sz="1400" b="1" dirty="0"/>
                        <a:t>1 </a:t>
                      </a:r>
                    </a:p>
                    <a:p>
                      <a:pPr marL="285750" marR="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b="0" i="1" dirty="0"/>
                        <a:t>Wealth and power sharing amongst primary stakeholders</a:t>
                      </a:r>
                    </a:p>
                    <a:p>
                      <a:pPr marL="285750" marR="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dirty="0"/>
                        <a:t>Changing the structure of companies, co-ops, associations and partnerships to advance equality and equity between members</a:t>
                      </a:r>
                      <a:br>
                        <a:rPr lang="en-GB" sz="1200" b="0" dirty="0"/>
                      </a:br>
                      <a:endParaRPr lang="en-GB" sz="1400" b="0" i="1" dirty="0"/>
                    </a:p>
                    <a:p>
                      <a:r>
                        <a:rPr lang="en-GB" sz="1400" b="1" dirty="0"/>
                        <a:t>FairShares Value &amp; Principle</a:t>
                      </a:r>
                      <a:r>
                        <a:rPr lang="en-GB" sz="1400" b="1" baseline="0" dirty="0"/>
                        <a:t> </a:t>
                      </a:r>
                      <a:r>
                        <a:rPr lang="en-GB" sz="1400" b="1" dirty="0"/>
                        <a:t>5</a:t>
                      </a:r>
                    </a:p>
                    <a:p>
                      <a:pPr marL="285750" indent="-285750">
                        <a:buFont typeface="Arial" panose="020B0604020202020204" pitchFamily="34" charset="0"/>
                        <a:buChar char="•"/>
                      </a:pPr>
                      <a:r>
                        <a:rPr lang="en-GB" sz="1400" b="0" i="1" dirty="0"/>
                        <a:t>Social democratic ownership, governance and management</a:t>
                      </a:r>
                    </a:p>
                    <a:p>
                      <a:pPr marL="285750" indent="-285750">
                        <a:buFont typeface="Arial" panose="020B0604020202020204" pitchFamily="34" charset="0"/>
                        <a:buChar char="•"/>
                      </a:pPr>
                      <a:r>
                        <a:rPr lang="en-GB" sz="1200" b="0" dirty="0"/>
                        <a:t>Extending ownership / control to all primary stakeholders</a:t>
                      </a:r>
                      <a:endParaRPr lang="en-GB" sz="1400" b="0" i="1" dirty="0"/>
                    </a:p>
                  </a:txBody>
                  <a:tcPr/>
                </a:tc>
                <a:extLst>
                  <a:ext uri="{0D108BD9-81ED-4DB2-BD59-A6C34878D82A}">
                    <a16:rowId xmlns:a16="http://schemas.microsoft.com/office/drawing/2014/main" val="10001"/>
                  </a:ext>
                </a:extLst>
              </a:tr>
              <a:tr h="840713">
                <a:tc>
                  <a:txBody>
                    <a:bodyPr/>
                    <a:lstStyle/>
                    <a:p>
                      <a:r>
                        <a:rPr lang="en-GB" sz="1400" dirty="0"/>
                        <a:t>Improving the Quality of Work and Life</a:t>
                      </a:r>
                    </a:p>
                  </a:txBody>
                  <a:tcPr/>
                </a:tc>
                <a:tc>
                  <a:txBody>
                    <a:bodyPr/>
                    <a:lstStyle/>
                    <a:p>
                      <a:r>
                        <a:rPr lang="en-GB" sz="1400" dirty="0"/>
                        <a:t>3, 4, 8, 16</a:t>
                      </a:r>
                    </a:p>
                  </a:txBody>
                  <a:tcPr/>
                </a:tc>
                <a:tc vMerge="1">
                  <a:txBody>
                    <a:bodyPr/>
                    <a:lstStyle/>
                    <a:p>
                      <a:endParaRPr lang="en-GB" dirty="0"/>
                    </a:p>
                  </a:txBody>
                  <a:tcPr/>
                </a:tc>
                <a:extLst>
                  <a:ext uri="{0D108BD9-81ED-4DB2-BD59-A6C34878D82A}">
                    <a16:rowId xmlns:a16="http://schemas.microsoft.com/office/drawing/2014/main" val="10002"/>
                  </a:ext>
                </a:extLst>
              </a:tr>
              <a:tr h="1788002">
                <a:tc>
                  <a:txBody>
                    <a:bodyPr/>
                    <a:lstStyle/>
                    <a:p>
                      <a:r>
                        <a:rPr lang="en-GB" sz="1400" dirty="0"/>
                        <a:t>Managing the Environment</a:t>
                      </a:r>
                    </a:p>
                  </a:txBody>
                  <a:tcPr/>
                </a:tc>
                <a:tc>
                  <a:txBody>
                    <a:bodyPr/>
                    <a:lstStyle/>
                    <a:p>
                      <a:r>
                        <a:rPr lang="en-GB" sz="1400" dirty="0"/>
                        <a:t>6, 7, 13, 14, 15</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400" b="1" dirty="0"/>
                        <a:t>FairShares</a:t>
                      </a:r>
                      <a:r>
                        <a:rPr lang="en-GB" sz="1400" b="1" baseline="0" dirty="0"/>
                        <a:t> </a:t>
                      </a:r>
                      <a:r>
                        <a:rPr lang="en-GB" sz="1400" b="1" dirty="0"/>
                        <a:t>Value &amp; Principle</a:t>
                      </a:r>
                      <a:r>
                        <a:rPr lang="en-GB" sz="1400" b="1" baseline="0" dirty="0"/>
                        <a:t> </a:t>
                      </a:r>
                      <a:r>
                        <a:rPr lang="en-GB" sz="1400" b="1" dirty="0"/>
                        <a:t>2</a:t>
                      </a:r>
                    </a:p>
                    <a:p>
                      <a:pPr marL="285750" marR="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b="0" i="1" dirty="0"/>
                        <a:t>Specification of social purpose(s) and auditing of impact(s)</a:t>
                      </a:r>
                    </a:p>
                    <a:p>
                      <a:pPr marL="285750" marR="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dirty="0"/>
                        <a:t>Establishing and evaluating social value creation</a:t>
                      </a:r>
                      <a:br>
                        <a:rPr lang="en-GB" sz="1200" b="0" dirty="0"/>
                      </a:br>
                      <a:endParaRPr lang="en-GB" sz="1200" b="1" dirty="0"/>
                    </a:p>
                    <a:p>
                      <a:pPr marL="0" marR="0" indent="0" algn="l" defTabSz="914400" rtl="0" eaLnBrk="1" fontAlgn="auto" latinLnBrk="0" hangingPunct="1">
                        <a:lnSpc>
                          <a:spcPct val="100000"/>
                        </a:lnSpc>
                        <a:spcBef>
                          <a:spcPts val="0"/>
                        </a:spcBef>
                        <a:spcAft>
                          <a:spcPts val="0"/>
                        </a:spcAft>
                        <a:buClrTx/>
                        <a:buSzTx/>
                        <a:buFontTx/>
                        <a:buNone/>
                        <a:tabLst/>
                        <a:defRPr/>
                      </a:pPr>
                      <a:r>
                        <a:rPr lang="en-GB" sz="1400" b="1" dirty="0"/>
                        <a:t>FairShares Value &amp; Principle</a:t>
                      </a:r>
                      <a:r>
                        <a:rPr lang="en-GB" sz="1400" b="1" baseline="0" dirty="0"/>
                        <a:t> </a:t>
                      </a:r>
                      <a:r>
                        <a:rPr lang="en-GB" sz="1400" b="1" dirty="0"/>
                        <a:t>4</a:t>
                      </a:r>
                    </a:p>
                    <a:p>
                      <a:pPr marL="285750" marR="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b="0" i="1" dirty="0"/>
                        <a:t>Ethical review of production and retailing processes</a:t>
                      </a:r>
                    </a:p>
                    <a:p>
                      <a:pPr marL="285750" marR="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dirty="0"/>
                        <a:t>Production and retailing processes that positively affect members, society and the environment</a:t>
                      </a:r>
                      <a:endParaRPr lang="en-GB" sz="1200" b="0" i="1" dirty="0"/>
                    </a:p>
                  </a:txBody>
                  <a:tcPr/>
                </a:tc>
                <a:extLst>
                  <a:ext uri="{0D108BD9-81ED-4DB2-BD59-A6C34878D82A}">
                    <a16:rowId xmlns:a16="http://schemas.microsoft.com/office/drawing/2014/main" val="10003"/>
                  </a:ext>
                </a:extLst>
              </a:tr>
              <a:tr h="792376">
                <a:tc>
                  <a:txBody>
                    <a:bodyPr/>
                    <a:lstStyle/>
                    <a:p>
                      <a:r>
                        <a:rPr lang="en-GB" sz="1400" dirty="0"/>
                        <a:t>Managing the Economy Sustainably</a:t>
                      </a:r>
                    </a:p>
                  </a:txBody>
                  <a:tcPr/>
                </a:tc>
                <a:tc>
                  <a:txBody>
                    <a:bodyPr/>
                    <a:lstStyle/>
                    <a:p>
                      <a:r>
                        <a:rPr lang="en-GB" sz="1400" dirty="0"/>
                        <a:t>9, 11, 12, 17</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400" b="1" dirty="0"/>
                        <a:t>FairShares Value &amp; Principle</a:t>
                      </a:r>
                      <a:r>
                        <a:rPr lang="en-GB" sz="1400" b="1" baseline="0" dirty="0"/>
                        <a:t> </a:t>
                      </a:r>
                      <a:r>
                        <a:rPr lang="en-GB" sz="1400" b="1" dirty="0"/>
                        <a:t>3</a:t>
                      </a:r>
                    </a:p>
                    <a:p>
                      <a:pPr marL="285750" marR="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b="0" i="1" dirty="0"/>
                        <a:t>Ethical review of the choice of goods/services offered</a:t>
                      </a:r>
                    </a:p>
                    <a:p>
                      <a:pPr marL="285750" marR="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dirty="0"/>
                        <a:t>Well-being created by good product / service design</a:t>
                      </a:r>
                      <a:endParaRPr lang="en-GB" sz="1200" b="0" i="1" dirty="0"/>
                    </a:p>
                  </a:txBody>
                  <a:tcPr/>
                </a:tc>
                <a:extLst>
                  <a:ext uri="{0D108BD9-81ED-4DB2-BD59-A6C34878D82A}">
                    <a16:rowId xmlns:a16="http://schemas.microsoft.com/office/drawing/2014/main" val="10004"/>
                  </a:ext>
                </a:extLst>
              </a:tr>
            </a:tbl>
          </a:graphicData>
        </a:graphic>
      </p:graphicFrame>
      <p:pic>
        <p:nvPicPr>
          <p:cNvPr id="5" name="Picture 4">
            <a:extLst>
              <a:ext uri="{FF2B5EF4-FFF2-40B4-BE49-F238E27FC236}">
                <a16:creationId xmlns:a16="http://schemas.microsoft.com/office/drawing/2014/main" id="{E4321D00-D2A8-4299-9B62-13540C8A21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9226" y="6093296"/>
            <a:ext cx="8723254" cy="540139"/>
          </a:xfrm>
          <a:prstGeom prst="rect">
            <a:avLst/>
          </a:prstGeom>
        </p:spPr>
      </p:pic>
    </p:spTree>
    <p:extLst>
      <p:ext uri="{BB962C8B-B14F-4D97-AF65-F5344CB8AC3E}">
        <p14:creationId xmlns:p14="http://schemas.microsoft.com/office/powerpoint/2010/main" val="38138433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274638"/>
            <a:ext cx="8640960" cy="1143000"/>
          </a:xfrm>
        </p:spPr>
        <p:txBody>
          <a:bodyPr/>
          <a:lstStyle/>
          <a:p>
            <a:r>
              <a:rPr lang="en-GB" sz="3200" dirty="0"/>
              <a:t>Resources</a:t>
            </a:r>
          </a:p>
        </p:txBody>
      </p:sp>
      <p:sp>
        <p:nvSpPr>
          <p:cNvPr id="4" name="Content Placeholder 3"/>
          <p:cNvSpPr>
            <a:spLocks noGrp="1"/>
          </p:cNvSpPr>
          <p:nvPr>
            <p:ph idx="1"/>
          </p:nvPr>
        </p:nvSpPr>
        <p:spPr>
          <a:xfrm>
            <a:off x="457200" y="1340768"/>
            <a:ext cx="8229600" cy="4997152"/>
          </a:xfrm>
        </p:spPr>
        <p:txBody>
          <a:bodyPr/>
          <a:lstStyle/>
          <a:p>
            <a:pPr>
              <a:spcBef>
                <a:spcPts val="1800"/>
              </a:spcBef>
            </a:pPr>
            <a:r>
              <a:rPr lang="en-GB" sz="2000" dirty="0"/>
              <a:t>FairShares Community: </a:t>
            </a:r>
            <a:r>
              <a:rPr lang="en-GB" sz="2000" dirty="0">
                <a:hlinkClick r:id="rId2"/>
              </a:rPr>
              <a:t>https://fairshares.loomio.org</a:t>
            </a:r>
            <a:r>
              <a:rPr lang="en-GB" sz="2000" dirty="0"/>
              <a:t> </a:t>
            </a:r>
          </a:p>
          <a:p>
            <a:pPr>
              <a:spcBef>
                <a:spcPts val="1800"/>
              </a:spcBef>
            </a:pPr>
            <a:r>
              <a:rPr lang="en-GB" sz="2000" dirty="0"/>
              <a:t>FairShares Association: </a:t>
            </a:r>
            <a:r>
              <a:rPr lang="en-GB" sz="2000" dirty="0">
                <a:hlinkClick r:id="rId3"/>
              </a:rPr>
              <a:t>www.fairshares.coop</a:t>
            </a:r>
            <a:endParaRPr lang="en-GB" sz="2000" dirty="0"/>
          </a:p>
          <a:p>
            <a:pPr>
              <a:spcBef>
                <a:spcPts val="1800"/>
              </a:spcBef>
            </a:pPr>
            <a:r>
              <a:rPr lang="en-GB" sz="2000" dirty="0"/>
              <a:t>FairShares Labs: </a:t>
            </a:r>
            <a:r>
              <a:rPr lang="en-GB" sz="2000" dirty="0">
                <a:hlinkClick r:id="rId4"/>
              </a:rPr>
              <a:t>www.fairshareslab.org</a:t>
            </a:r>
            <a:endParaRPr lang="en-GB" sz="2000" dirty="0"/>
          </a:p>
          <a:p>
            <a:pPr>
              <a:spcBef>
                <a:spcPts val="1800"/>
              </a:spcBef>
            </a:pPr>
            <a:r>
              <a:rPr lang="en-GB" sz="2000" dirty="0"/>
              <a:t>FairShares Institute: </a:t>
            </a:r>
            <a:r>
              <a:rPr lang="en-GB" sz="2000" dirty="0">
                <a:hlinkClick r:id="rId5"/>
              </a:rPr>
              <a:t>www.fsi.coop</a:t>
            </a:r>
            <a:r>
              <a:rPr lang="en-GB" sz="2000" dirty="0"/>
              <a:t> </a:t>
            </a:r>
          </a:p>
          <a:p>
            <a:pPr>
              <a:spcBef>
                <a:spcPts val="1800"/>
              </a:spcBef>
            </a:pPr>
            <a:r>
              <a:rPr lang="en-GB" sz="2000" dirty="0"/>
              <a:t>FairShares Institute Courses: </a:t>
            </a:r>
            <a:r>
              <a:rPr lang="en-GB" sz="2000" dirty="0">
                <a:hlinkClick r:id="rId6"/>
              </a:rPr>
              <a:t>www.fsi.coop/courses</a:t>
            </a:r>
            <a:r>
              <a:rPr lang="en-GB" sz="2000" dirty="0"/>
              <a:t> </a:t>
            </a:r>
          </a:p>
          <a:p>
            <a:pPr>
              <a:spcBef>
                <a:spcPts val="1800"/>
              </a:spcBef>
            </a:pPr>
            <a:r>
              <a:rPr lang="en-GB" sz="2000" dirty="0"/>
              <a:t>Technical Support: </a:t>
            </a:r>
            <a:r>
              <a:rPr lang="en-GB" sz="2000" dirty="0">
                <a:hlinkClick r:id="rId7"/>
              </a:rPr>
              <a:t>www.fairshares.coop/wiki</a:t>
            </a:r>
            <a:r>
              <a:rPr lang="en-GB" sz="2000" dirty="0"/>
              <a:t> </a:t>
            </a:r>
          </a:p>
          <a:p>
            <a:pPr>
              <a:spcBef>
                <a:spcPts val="1800"/>
              </a:spcBef>
            </a:pPr>
            <a:r>
              <a:rPr lang="en-GB" sz="2000" dirty="0"/>
              <a:t>FairShares Novel: </a:t>
            </a:r>
            <a:r>
              <a:rPr lang="en-GB" sz="2000" dirty="0">
                <a:hlinkClick r:id="rId8"/>
              </a:rPr>
              <a:t>The Dragons’ Apprentice</a:t>
            </a:r>
            <a:endParaRPr lang="en-GB" sz="2000" dirty="0"/>
          </a:p>
          <a:p>
            <a:pPr>
              <a:spcBef>
                <a:spcPts val="1800"/>
              </a:spcBef>
            </a:pPr>
            <a:r>
              <a:rPr lang="en-GB" sz="2000" dirty="0"/>
              <a:t>FairShares Book: </a:t>
            </a:r>
            <a:r>
              <a:rPr lang="en-GB" sz="2000" dirty="0">
                <a:hlinkClick r:id="rId9"/>
              </a:rPr>
              <a:t>The Case for FairShares</a:t>
            </a:r>
            <a:endParaRPr lang="en-GB" sz="2000" dirty="0"/>
          </a:p>
          <a:p>
            <a:pPr>
              <a:spcBef>
                <a:spcPts val="1800"/>
              </a:spcBef>
            </a:pPr>
            <a:r>
              <a:rPr lang="en-GB" sz="2000" dirty="0">
                <a:hlinkClick r:id="rId10"/>
              </a:rPr>
              <a:t>Academic Conference Paper</a:t>
            </a:r>
            <a:r>
              <a:rPr lang="en-GB" sz="2000" dirty="0"/>
              <a:t>(s), </a:t>
            </a:r>
            <a:r>
              <a:rPr lang="en-GB" sz="2000" dirty="0">
                <a:hlinkClick r:id="rId11"/>
              </a:rPr>
              <a:t>Academic Journal Article</a:t>
            </a:r>
            <a:r>
              <a:rPr lang="en-GB" sz="2000" dirty="0"/>
              <a:t>(s), </a:t>
            </a:r>
            <a:r>
              <a:rPr lang="en-GB" sz="2000" dirty="0">
                <a:hlinkClick r:id="rId12"/>
              </a:rPr>
              <a:t>Learning and Teaching Materials</a:t>
            </a:r>
            <a:endParaRPr lang="en-GB" sz="2000" dirty="0"/>
          </a:p>
        </p:txBody>
      </p:sp>
    </p:spTree>
    <p:extLst>
      <p:ext uri="{BB962C8B-B14F-4D97-AF65-F5344CB8AC3E}">
        <p14:creationId xmlns:p14="http://schemas.microsoft.com/office/powerpoint/2010/main" val="3683454150"/>
      </p:ext>
    </p:extLst>
  </p:cSld>
  <p:clrMapOvr>
    <a:masterClrMapping/>
  </p:clrMapOvr>
  <mc:AlternateContent xmlns:mc="http://schemas.openxmlformats.org/markup-compatibility/2006" xmlns:p14="http://schemas.microsoft.com/office/powerpoint/2010/main">
    <mc:Choice Requires="p14">
      <p:transition spd="slow" p14:dur="2000" advTm="31942"/>
    </mc:Choice>
    <mc:Fallback xmlns="">
      <p:transition spd="slow" advTm="31942"/>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IMING" val="|9.5|11.6"/>
</p:tagLst>
</file>

<file path=ppt/tags/tag2.xml><?xml version="1.0" encoding="utf-8"?>
<p:tagLst xmlns:a="http://schemas.openxmlformats.org/drawingml/2006/main" xmlns:r="http://schemas.openxmlformats.org/officeDocument/2006/relationships" xmlns:p="http://schemas.openxmlformats.org/presentationml/2006/main">
  <p:tag name="TIMING" val="|16.7|8.4|9.3"/>
</p:tagLst>
</file>

<file path=ppt/tags/tag3.xml><?xml version="1.0" encoding="utf-8"?>
<p:tagLst xmlns:a="http://schemas.openxmlformats.org/drawingml/2006/main" xmlns:r="http://schemas.openxmlformats.org/officeDocument/2006/relationships" xmlns:p="http://schemas.openxmlformats.org/presentationml/2006/main">
  <p:tag name="TIMING" val="|9.5|11.6"/>
</p:tagLst>
</file>

<file path=ppt/tags/tag4.xml><?xml version="1.0" encoding="utf-8"?>
<p:tagLst xmlns:a="http://schemas.openxmlformats.org/drawingml/2006/main" xmlns:r="http://schemas.openxmlformats.org/officeDocument/2006/relationships" xmlns:p="http://schemas.openxmlformats.org/presentationml/2006/main">
  <p:tag name="TIMING" val="|14.4|8.6|14.9"/>
</p:tagLst>
</file>

<file path=ppt/tags/tag5.xml><?xml version="1.0" encoding="utf-8"?>
<p:tagLst xmlns:a="http://schemas.openxmlformats.org/drawingml/2006/main" xmlns:r="http://schemas.openxmlformats.org/officeDocument/2006/relationships" xmlns:p="http://schemas.openxmlformats.org/presentationml/2006/main">
  <p:tag name="TIMING" val="|8.6|9.7|7.5|13.3"/>
</p:tagLst>
</file>

<file path=ppt/tags/tag6.xml><?xml version="1.0" encoding="utf-8"?>
<p:tagLst xmlns:a="http://schemas.openxmlformats.org/drawingml/2006/main" xmlns:r="http://schemas.openxmlformats.org/officeDocument/2006/relationships" xmlns:p="http://schemas.openxmlformats.org/presentationml/2006/main">
  <p:tag name="TIMING" val="|20.1|10.9"/>
</p:tagLst>
</file>

<file path=ppt/tags/tag7.xml><?xml version="1.0" encoding="utf-8"?>
<p:tagLst xmlns:a="http://schemas.openxmlformats.org/drawingml/2006/main" xmlns:r="http://schemas.openxmlformats.org/officeDocument/2006/relationships" xmlns:p="http://schemas.openxmlformats.org/presentationml/2006/main">
  <p:tag name="TIMING" val="|7|7.3|5.3|20.3"/>
</p:tagLst>
</file>

<file path=ppt/tags/tag8.xml><?xml version="1.0" encoding="utf-8"?>
<p:tagLst xmlns:a="http://schemas.openxmlformats.org/drawingml/2006/main" xmlns:r="http://schemas.openxmlformats.org/officeDocument/2006/relationships" xmlns:p="http://schemas.openxmlformats.org/presentationml/2006/main">
  <p:tag name="TIMING" val="|9.5|11.6"/>
</p:tagLst>
</file>

<file path=ppt/tags/tag9.xml><?xml version="1.0" encoding="utf-8"?>
<p:tagLst xmlns:a="http://schemas.openxmlformats.org/drawingml/2006/main" xmlns:r="http://schemas.openxmlformats.org/officeDocument/2006/relationships" xmlns:p="http://schemas.openxmlformats.org/presentationml/2006/main">
  <p:tag name="TIMING" val="|16.7|8.4|9.3"/>
</p:tagLst>
</file>

<file path=ppt/tags/tag10.xml><?xml version="1.0" encoding="utf-8"?>
<p:tagLst xmlns:a="http://schemas.openxmlformats.org/drawingml/2006/main" xmlns:r="http://schemas.openxmlformats.org/officeDocument/2006/relationships" xmlns:p="http://schemas.openxmlformats.org/presentationml/2006/main">
  <p:tag name="TIMING" val="|16.7|8.4|9.3"/>
</p:tagLst>
</file>

<file path=ppt/tags/tag11.xml><?xml version="1.0" encoding="utf-8"?>
<p:tagLst xmlns:a="http://schemas.openxmlformats.org/drawingml/2006/main" xmlns:r="http://schemas.openxmlformats.org/officeDocument/2006/relationships" xmlns:p="http://schemas.openxmlformats.org/presentationml/2006/main">
  <p:tag name="TIMING" val="|16.7|8.4|9.3"/>
</p:tagLst>
</file>

<file path=ppt/tags/tag12.xml><?xml version="1.0" encoding="utf-8"?>
<p:tagLst xmlns:a="http://schemas.openxmlformats.org/drawingml/2006/main" xmlns:r="http://schemas.openxmlformats.org/officeDocument/2006/relationships" xmlns:p="http://schemas.openxmlformats.org/presentationml/2006/main">
  <p:tag name="TIMING" val="|16.7|8.4|9.3"/>
</p:tagLst>
</file>

<file path=ppt/tags/tag13.xml><?xml version="1.0" encoding="utf-8"?>
<p:tagLst xmlns:a="http://schemas.openxmlformats.org/drawingml/2006/main" xmlns:r="http://schemas.openxmlformats.org/officeDocument/2006/relationships" xmlns:p="http://schemas.openxmlformats.org/presentationml/2006/main">
  <p:tag name="TIMING" val="|16.7|8.4|9.3"/>
</p:tagLst>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Helvetica"/>
        <a:ea typeface=""/>
        <a:cs typeface="Arial"/>
      </a:majorFont>
      <a:minorFont>
        <a:latin typeface="Helvetic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5610</TotalTime>
  <Words>1443</Words>
  <Application>Microsoft Office PowerPoint</Application>
  <PresentationFormat>On-screen Show (4:3)</PresentationFormat>
  <Paragraphs>202</Paragraphs>
  <Slides>20</Slides>
  <Notes>6</Notes>
  <HiddenSlides>0</HiddenSlides>
  <MMClips>2</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20</vt:i4>
      </vt:variant>
    </vt:vector>
  </HeadingPairs>
  <TitlesOfParts>
    <vt:vector size="24" baseType="lpstr">
      <vt:lpstr>Batang</vt:lpstr>
      <vt:lpstr>Arial</vt:lpstr>
      <vt:lpstr>Helvetica</vt:lpstr>
      <vt:lpstr>Default Design</vt:lpstr>
      <vt:lpstr>A (Very) Brief Introduction to The Case for FairShares  Feb 2018</vt:lpstr>
      <vt:lpstr>Sustainable cooperative enterprises</vt:lpstr>
      <vt:lpstr>FairShares Values and Principles</vt:lpstr>
      <vt:lpstr>FairShares: A Video Introduction</vt:lpstr>
      <vt:lpstr>Sustainable enterprises: primary stakeholders</vt:lpstr>
      <vt:lpstr>Limitations in private enterprise?</vt:lpstr>
      <vt:lpstr>Limitations in charities?</vt:lpstr>
      <vt:lpstr>Limitations in single-stakeholder coops?</vt:lpstr>
      <vt:lpstr>FairShares: Early Adoptions</vt:lpstr>
      <vt:lpstr>The logics of the FairShares Model</vt:lpstr>
      <vt:lpstr>Basic Concepts in the FairShares Model</vt:lpstr>
      <vt:lpstr>Applying FairShares to Co-op Banking</vt:lpstr>
      <vt:lpstr>Applying FairShares to Public Services</vt:lpstr>
      <vt:lpstr>Applying FairShares to Food Chains</vt:lpstr>
      <vt:lpstr>Developing a FairShares Lab</vt:lpstr>
      <vt:lpstr>Developing a FairShares Lab</vt:lpstr>
      <vt:lpstr>Developing a FairShares Lab</vt:lpstr>
      <vt:lpstr>Developing a FairShares Lab</vt:lpstr>
      <vt:lpstr>FairShares and Sustainability</vt:lpstr>
      <vt:lpstr>Resources</vt:lpstr>
    </vt:vector>
  </TitlesOfParts>
  <Company>Sheffield Hallam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dc:title>
  <dc:creator>Rory</dc:creator>
  <cp:lastModifiedBy>Rory Ridley-Duff</cp:lastModifiedBy>
  <cp:revision>704</cp:revision>
  <cp:lastPrinted>2016-03-15T13:47:04Z</cp:lastPrinted>
  <dcterms:modified xsi:type="dcterms:W3CDTF">2018-02-18T11:43:33Z</dcterms:modified>
</cp:coreProperties>
</file>